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37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20" r:id="rId4"/>
    <p:sldMasterId id="2147483732" r:id="rId5"/>
    <p:sldMasterId id="2147483830" r:id="rId6"/>
    <p:sldMasterId id="2147483833" r:id="rId7"/>
    <p:sldMasterId id="2147483836" r:id="rId8"/>
  </p:sldMasterIdLst>
  <p:notesMasterIdLst>
    <p:notesMasterId r:id="rId58"/>
  </p:notesMasterIdLst>
  <p:sldIdLst>
    <p:sldId id="353" r:id="rId9"/>
    <p:sldId id="639" r:id="rId10"/>
    <p:sldId id="638" r:id="rId11"/>
    <p:sldId id="640" r:id="rId12"/>
    <p:sldId id="602" r:id="rId13"/>
    <p:sldId id="641" r:id="rId14"/>
    <p:sldId id="642" r:id="rId15"/>
    <p:sldId id="643" r:id="rId16"/>
    <p:sldId id="644" r:id="rId17"/>
    <p:sldId id="645" r:id="rId18"/>
    <p:sldId id="629" r:id="rId19"/>
    <p:sldId id="618" r:id="rId20"/>
    <p:sldId id="653" r:id="rId21"/>
    <p:sldId id="656" r:id="rId22"/>
    <p:sldId id="657" r:id="rId23"/>
    <p:sldId id="660" r:id="rId24"/>
    <p:sldId id="661" r:id="rId25"/>
    <p:sldId id="654" r:id="rId26"/>
    <p:sldId id="659" r:id="rId27"/>
    <p:sldId id="667" r:id="rId28"/>
    <p:sldId id="668" r:id="rId29"/>
    <p:sldId id="669" r:id="rId30"/>
    <p:sldId id="678" r:id="rId31"/>
    <p:sldId id="695" r:id="rId32"/>
    <p:sldId id="674" r:id="rId33"/>
    <p:sldId id="681" r:id="rId34"/>
    <p:sldId id="682" r:id="rId35"/>
    <p:sldId id="684" r:id="rId36"/>
    <p:sldId id="647" r:id="rId37"/>
    <p:sldId id="685" r:id="rId38"/>
    <p:sldId id="686" r:id="rId39"/>
    <p:sldId id="665" r:id="rId40"/>
    <p:sldId id="689" r:id="rId41"/>
    <p:sldId id="688" r:id="rId42"/>
    <p:sldId id="690" r:id="rId43"/>
    <p:sldId id="648" r:id="rId44"/>
    <p:sldId id="691" r:id="rId45"/>
    <p:sldId id="670" r:id="rId46"/>
    <p:sldId id="671" r:id="rId47"/>
    <p:sldId id="693" r:id="rId48"/>
    <p:sldId id="694" r:id="rId49"/>
    <p:sldId id="692" r:id="rId50"/>
    <p:sldId id="687" r:id="rId51"/>
    <p:sldId id="649" r:id="rId52"/>
    <p:sldId id="651" r:id="rId53"/>
    <p:sldId id="650" r:id="rId54"/>
    <p:sldId id="697" r:id="rId55"/>
    <p:sldId id="696" r:id="rId56"/>
    <p:sldId id="455" r:id="rId57"/>
  </p:sldIdLst>
  <p:sldSz cx="9144000" cy="5143500" type="screen16x9"/>
  <p:notesSz cx="6858000" cy="9144000"/>
  <p:defaultTextStyle>
    <a:defPPr>
      <a:defRPr lang="zh-CN"/>
    </a:defPPr>
    <a:lvl1pPr marL="0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4257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08753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3066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17504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1693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26015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0412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34745" algn="l" defTabSz="9087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EC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70" autoAdjust="0"/>
    <p:restoredTop sz="86522" autoAdjust="0"/>
  </p:normalViewPr>
  <p:slideViewPr>
    <p:cSldViewPr>
      <p:cViewPr varScale="1">
        <p:scale>
          <a:sx n="99" d="100"/>
          <a:sy n="99" d="100"/>
        </p:scale>
        <p:origin x="379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D9DE7-170B-42AE-ABF1-121DA8EDCBF3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F32A0-987C-43AB-AD7B-9CD2F659E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4257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8753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3066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17504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1693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6015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0412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34745" algn="l" defTabSz="9087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2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3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4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5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7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8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9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0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2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3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4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5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C0FE2-D222-4B8A-B596-2BDC4674AD0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86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709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392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28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63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78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仅仅是转发量不能说明影响力，比如有的大</a:t>
            </a:r>
            <a:r>
              <a:rPr lang="en-US" altLang="zh-CN" dirty="0"/>
              <a:t>V</a:t>
            </a:r>
            <a:r>
              <a:rPr lang="zh-CN" altLang="en-US" dirty="0"/>
              <a:t>微博转发量很大，但是只有粉丝响应，其他人群没有共鸣。</a:t>
            </a:r>
          </a:p>
          <a:p>
            <a:r>
              <a:rPr lang="zh-CN" altLang="en-US" dirty="0"/>
              <a:t>各个转发层次的人数可以反映事件在人群中的渗透深度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77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仅仅是转发量不能说明影响力，比如有的大</a:t>
            </a:r>
            <a:r>
              <a:rPr lang="en-US" altLang="zh-CN" dirty="0"/>
              <a:t>V</a:t>
            </a:r>
            <a:r>
              <a:rPr lang="zh-CN" altLang="en-US" dirty="0"/>
              <a:t>微博转发量很大，但是只有粉丝响应，其他人群没有共鸣。</a:t>
            </a:r>
          </a:p>
          <a:p>
            <a:r>
              <a:rPr lang="zh-CN" altLang="en-US" dirty="0"/>
              <a:t>各个转发层次的人数可以反映事件在人群中的渗透深度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9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也表明事件是真实用户，不是水军炒作。</a:t>
            </a:r>
          </a:p>
        </p:txBody>
      </p:sp>
    </p:spTree>
    <p:extLst>
      <p:ext uri="{BB962C8B-B14F-4D97-AF65-F5344CB8AC3E}">
        <p14:creationId xmlns:p14="http://schemas.microsoft.com/office/powerpoint/2010/main" val="1194565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8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86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右图黑字看不清，改字体改颜色和效果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F32A0-987C-43AB-AD7B-9CD2F659ED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78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819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08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26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46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阶段分类参考：</a:t>
            </a:r>
            <a:r>
              <a:rPr lang="en-US" altLang="zh-CN" dirty="0"/>
              <a:t>http://</a:t>
            </a:r>
            <a:r>
              <a:rPr lang="en-US" altLang="zh-CN" dirty="0" err="1"/>
              <a:t>www.aitmy.com</a:t>
            </a:r>
            <a:r>
              <a:rPr lang="en-US" altLang="zh-CN" dirty="0"/>
              <a:t>/news/201504/27/news_85088.html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19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/>
              <a:t>阶段分类参考：</a:t>
            </a:r>
            <a:r>
              <a:rPr lang="en-US" altLang="zh-CN" dirty="0"/>
              <a:t>http://</a:t>
            </a:r>
            <a:r>
              <a:rPr lang="en-US" altLang="zh-CN" dirty="0" err="1"/>
              <a:t>www.aitmy.com</a:t>
            </a:r>
            <a:r>
              <a:rPr lang="en-US" altLang="zh-CN" dirty="0"/>
              <a:t>/news/201504/27/news_85088.html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342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阶段分类参考：</a:t>
            </a:r>
            <a:r>
              <a:rPr lang="en-US" altLang="zh-CN" dirty="0"/>
              <a:t>http://</a:t>
            </a:r>
            <a:r>
              <a:rPr lang="en-US" altLang="zh-CN" dirty="0" err="1"/>
              <a:t>www.aitmy.com</a:t>
            </a:r>
            <a:r>
              <a:rPr lang="en-US" altLang="zh-CN" dirty="0"/>
              <a:t>/news/201504/27/news_85088.html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071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/>
              <a:t>阶段分类参考：</a:t>
            </a:r>
            <a:r>
              <a:rPr lang="en-US" altLang="zh-CN" dirty="0"/>
              <a:t>http://</a:t>
            </a:r>
            <a:r>
              <a:rPr lang="en-US" altLang="zh-CN" dirty="0" err="1"/>
              <a:t>www.aitmy.com</a:t>
            </a:r>
            <a:r>
              <a:rPr lang="en-US" altLang="zh-CN" dirty="0"/>
              <a:t>/news/201504/27/news_85088.html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05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52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566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F32A0-987C-43AB-AD7B-9CD2F659ED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18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522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614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18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42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75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9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71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39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统计微博用户的转发次数、</a:t>
            </a:r>
          </a:p>
        </p:txBody>
      </p:sp>
    </p:spTree>
    <p:extLst>
      <p:ext uri="{BB962C8B-B14F-4D97-AF65-F5344CB8AC3E}">
        <p14:creationId xmlns:p14="http://schemas.microsoft.com/office/powerpoint/2010/main" val="370594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7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zh-CN" altLang="en-US" dirty="0"/>
              <a:t>统计微博用户的转发次数、</a:t>
            </a:r>
          </a:p>
        </p:txBody>
      </p:sp>
    </p:spTree>
    <p:extLst>
      <p:ext uri="{BB962C8B-B14F-4D97-AF65-F5344CB8AC3E}">
        <p14:creationId xmlns:p14="http://schemas.microsoft.com/office/powerpoint/2010/main" val="1351302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9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2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229" indent="0" algn="ctr">
              <a:buNone/>
              <a:defRPr sz="1500"/>
            </a:lvl2pPr>
            <a:lvl3pPr marL="680751" indent="0" algn="ctr">
              <a:buNone/>
              <a:defRPr sz="1400"/>
            </a:lvl3pPr>
            <a:lvl4pPr marL="1021127" indent="0" algn="ctr">
              <a:buNone/>
              <a:defRPr sz="1200"/>
            </a:lvl4pPr>
            <a:lvl5pPr marL="1361502" indent="0" algn="ctr">
              <a:buNone/>
              <a:defRPr sz="1200"/>
            </a:lvl5pPr>
            <a:lvl6pPr marL="1702025" indent="0" algn="ctr">
              <a:buNone/>
              <a:defRPr sz="1200"/>
            </a:lvl6pPr>
            <a:lvl7pPr marL="2042252" indent="0" algn="ctr">
              <a:buNone/>
              <a:defRPr sz="1200"/>
            </a:lvl7pPr>
            <a:lvl8pPr marL="2382482" indent="0" algn="ctr">
              <a:buNone/>
              <a:defRPr sz="1200"/>
            </a:lvl8pPr>
            <a:lvl9pPr marL="2722887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0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7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364" indent="0" algn="ctr">
              <a:buNone/>
              <a:defRPr sz="1500"/>
            </a:lvl2pPr>
            <a:lvl3pPr marL="681006" indent="0" algn="ctr">
              <a:buNone/>
              <a:defRPr sz="1400"/>
            </a:lvl3pPr>
            <a:lvl4pPr marL="1021510" indent="0" algn="ctr">
              <a:buNone/>
              <a:defRPr sz="1200"/>
            </a:lvl4pPr>
            <a:lvl5pPr marL="1362012" indent="0" algn="ctr">
              <a:buNone/>
              <a:defRPr sz="1200"/>
            </a:lvl5pPr>
            <a:lvl6pPr marL="1702655" indent="0" algn="ctr">
              <a:buNone/>
              <a:defRPr sz="1200"/>
            </a:lvl6pPr>
            <a:lvl7pPr marL="2043017" indent="0" algn="ctr">
              <a:buNone/>
              <a:defRPr sz="1200"/>
            </a:lvl7pPr>
            <a:lvl8pPr marL="2383382" indent="0" algn="ctr">
              <a:buNone/>
              <a:defRPr sz="1200"/>
            </a:lvl8pPr>
            <a:lvl9pPr marL="2723907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26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18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10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15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20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26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30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33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39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41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3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364" indent="0">
              <a:buNone/>
              <a:defRPr sz="1500" b="1"/>
            </a:lvl2pPr>
            <a:lvl3pPr marL="681006" indent="0">
              <a:buNone/>
              <a:defRPr sz="1400" b="1"/>
            </a:lvl3pPr>
            <a:lvl4pPr marL="1021510" indent="0">
              <a:buNone/>
              <a:defRPr sz="1200" b="1"/>
            </a:lvl4pPr>
            <a:lvl5pPr marL="1362012" indent="0">
              <a:buNone/>
              <a:defRPr sz="1200" b="1"/>
            </a:lvl5pPr>
            <a:lvl6pPr marL="1702655" indent="0">
              <a:buNone/>
              <a:defRPr sz="1200" b="1"/>
            </a:lvl6pPr>
            <a:lvl7pPr marL="2043017" indent="0">
              <a:buNone/>
              <a:defRPr sz="1200" b="1"/>
            </a:lvl7pPr>
            <a:lvl8pPr marL="2383382" indent="0">
              <a:buNone/>
              <a:defRPr sz="1200" b="1"/>
            </a:lvl8pPr>
            <a:lvl9pPr marL="272390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364" indent="0">
              <a:buNone/>
              <a:defRPr sz="1500" b="1"/>
            </a:lvl2pPr>
            <a:lvl3pPr marL="681006" indent="0">
              <a:buNone/>
              <a:defRPr sz="1400" b="1"/>
            </a:lvl3pPr>
            <a:lvl4pPr marL="1021510" indent="0">
              <a:buNone/>
              <a:defRPr sz="1200" b="1"/>
            </a:lvl4pPr>
            <a:lvl5pPr marL="1362012" indent="0">
              <a:buNone/>
              <a:defRPr sz="1200" b="1"/>
            </a:lvl5pPr>
            <a:lvl6pPr marL="1702655" indent="0">
              <a:buNone/>
              <a:defRPr sz="1200" b="1"/>
            </a:lvl6pPr>
            <a:lvl7pPr marL="2043017" indent="0">
              <a:buNone/>
              <a:defRPr sz="1200" b="1"/>
            </a:lvl7pPr>
            <a:lvl8pPr marL="2383382" indent="0">
              <a:buNone/>
              <a:defRPr sz="1200" b="1"/>
            </a:lvl8pPr>
            <a:lvl9pPr marL="272390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1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9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29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364" indent="0">
              <a:buNone/>
              <a:defRPr sz="1100"/>
            </a:lvl2pPr>
            <a:lvl3pPr marL="681006" indent="0">
              <a:buNone/>
              <a:defRPr sz="900"/>
            </a:lvl3pPr>
            <a:lvl4pPr marL="1021510" indent="0">
              <a:buNone/>
              <a:defRPr sz="800"/>
            </a:lvl4pPr>
            <a:lvl5pPr marL="1362012" indent="0">
              <a:buNone/>
              <a:defRPr sz="800"/>
            </a:lvl5pPr>
            <a:lvl6pPr marL="1702655" indent="0">
              <a:buNone/>
              <a:defRPr sz="800"/>
            </a:lvl6pPr>
            <a:lvl7pPr marL="2043017" indent="0">
              <a:buNone/>
              <a:defRPr sz="800"/>
            </a:lvl7pPr>
            <a:lvl8pPr marL="2383382" indent="0">
              <a:buNone/>
              <a:defRPr sz="800"/>
            </a:lvl8pPr>
            <a:lvl9pPr marL="27239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6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279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364" indent="0">
              <a:buNone/>
              <a:defRPr sz="2100"/>
            </a:lvl2pPr>
            <a:lvl3pPr marL="681006" indent="0">
              <a:buNone/>
              <a:defRPr sz="1800"/>
            </a:lvl3pPr>
            <a:lvl4pPr marL="1021510" indent="0">
              <a:buNone/>
              <a:defRPr sz="1500"/>
            </a:lvl4pPr>
            <a:lvl5pPr marL="1362012" indent="0">
              <a:buNone/>
              <a:defRPr sz="1500"/>
            </a:lvl5pPr>
            <a:lvl6pPr marL="1702655" indent="0">
              <a:buNone/>
              <a:defRPr sz="1500"/>
            </a:lvl6pPr>
            <a:lvl7pPr marL="2043017" indent="0">
              <a:buNone/>
              <a:defRPr sz="1500"/>
            </a:lvl7pPr>
            <a:lvl8pPr marL="2383382" indent="0">
              <a:buNone/>
              <a:defRPr sz="1500"/>
            </a:lvl8pPr>
            <a:lvl9pPr marL="2723907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364" indent="0">
              <a:buNone/>
              <a:defRPr sz="1100"/>
            </a:lvl2pPr>
            <a:lvl3pPr marL="681006" indent="0">
              <a:buNone/>
              <a:defRPr sz="900"/>
            </a:lvl3pPr>
            <a:lvl4pPr marL="1021510" indent="0">
              <a:buNone/>
              <a:defRPr sz="800"/>
            </a:lvl4pPr>
            <a:lvl5pPr marL="1362012" indent="0">
              <a:buNone/>
              <a:defRPr sz="800"/>
            </a:lvl5pPr>
            <a:lvl6pPr marL="1702655" indent="0">
              <a:buNone/>
              <a:defRPr sz="800"/>
            </a:lvl6pPr>
            <a:lvl7pPr marL="2043017" indent="0">
              <a:buNone/>
              <a:defRPr sz="800"/>
            </a:lvl7pPr>
            <a:lvl8pPr marL="2383382" indent="0">
              <a:buNone/>
              <a:defRPr sz="800"/>
            </a:lvl8pPr>
            <a:lvl9pPr marL="27239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71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47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4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490" indent="0" algn="ctr">
              <a:buNone/>
              <a:defRPr sz="1500"/>
            </a:lvl2pPr>
            <a:lvl3pPr marL="681244" indent="0" algn="ctr">
              <a:buNone/>
              <a:defRPr sz="1400"/>
            </a:lvl3pPr>
            <a:lvl4pPr marL="1021867" indent="0" algn="ctr">
              <a:buNone/>
              <a:defRPr sz="1200"/>
            </a:lvl4pPr>
            <a:lvl5pPr marL="1362488" indent="0" algn="ctr">
              <a:buNone/>
              <a:defRPr sz="1200"/>
            </a:lvl5pPr>
            <a:lvl6pPr marL="1703243" indent="0" algn="ctr">
              <a:buNone/>
              <a:defRPr sz="1200"/>
            </a:lvl6pPr>
            <a:lvl7pPr marL="2043731" indent="0" algn="ctr">
              <a:buNone/>
              <a:defRPr sz="1200"/>
            </a:lvl7pPr>
            <a:lvl8pPr marL="2384222" indent="0" algn="ctr">
              <a:buNone/>
              <a:defRPr sz="1200"/>
            </a:lvl8pPr>
            <a:lvl9pPr marL="2724859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792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88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4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12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18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24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32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37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42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48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23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11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490" indent="0">
              <a:buNone/>
              <a:defRPr sz="1500" b="1"/>
            </a:lvl2pPr>
            <a:lvl3pPr marL="681244" indent="0">
              <a:buNone/>
              <a:defRPr sz="1400" b="1"/>
            </a:lvl3pPr>
            <a:lvl4pPr marL="1021867" indent="0">
              <a:buNone/>
              <a:defRPr sz="1200" b="1"/>
            </a:lvl4pPr>
            <a:lvl5pPr marL="1362488" indent="0">
              <a:buNone/>
              <a:defRPr sz="1200" b="1"/>
            </a:lvl5pPr>
            <a:lvl6pPr marL="1703243" indent="0">
              <a:buNone/>
              <a:defRPr sz="1200" b="1"/>
            </a:lvl6pPr>
            <a:lvl7pPr marL="2043731" indent="0">
              <a:buNone/>
              <a:defRPr sz="1200" b="1"/>
            </a:lvl7pPr>
            <a:lvl8pPr marL="2384222" indent="0">
              <a:buNone/>
              <a:defRPr sz="1200" b="1"/>
            </a:lvl8pPr>
            <a:lvl9pPr marL="2724859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490" indent="0">
              <a:buNone/>
              <a:defRPr sz="1500" b="1"/>
            </a:lvl2pPr>
            <a:lvl3pPr marL="681244" indent="0">
              <a:buNone/>
              <a:defRPr sz="1400" b="1"/>
            </a:lvl3pPr>
            <a:lvl4pPr marL="1021867" indent="0">
              <a:buNone/>
              <a:defRPr sz="1200" b="1"/>
            </a:lvl4pPr>
            <a:lvl5pPr marL="1362488" indent="0">
              <a:buNone/>
              <a:defRPr sz="1200" b="1"/>
            </a:lvl5pPr>
            <a:lvl6pPr marL="1703243" indent="0">
              <a:buNone/>
              <a:defRPr sz="1200" b="1"/>
            </a:lvl6pPr>
            <a:lvl7pPr marL="2043731" indent="0">
              <a:buNone/>
              <a:defRPr sz="1200" b="1"/>
            </a:lvl7pPr>
            <a:lvl8pPr marL="2384222" indent="0">
              <a:buNone/>
              <a:defRPr sz="1200" b="1"/>
            </a:lvl8pPr>
            <a:lvl9pPr marL="2724859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68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43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5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2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0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11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15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20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22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24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2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31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490" indent="0">
              <a:buNone/>
              <a:defRPr sz="1100"/>
            </a:lvl2pPr>
            <a:lvl3pPr marL="681244" indent="0">
              <a:buNone/>
              <a:defRPr sz="900"/>
            </a:lvl3pPr>
            <a:lvl4pPr marL="1021867" indent="0">
              <a:buNone/>
              <a:defRPr sz="800"/>
            </a:lvl4pPr>
            <a:lvl5pPr marL="1362488" indent="0">
              <a:buNone/>
              <a:defRPr sz="800"/>
            </a:lvl5pPr>
            <a:lvl6pPr marL="1703243" indent="0">
              <a:buNone/>
              <a:defRPr sz="800"/>
            </a:lvl6pPr>
            <a:lvl7pPr marL="2043731" indent="0">
              <a:buNone/>
              <a:defRPr sz="800"/>
            </a:lvl7pPr>
            <a:lvl8pPr marL="2384222" indent="0">
              <a:buNone/>
              <a:defRPr sz="800"/>
            </a:lvl8pPr>
            <a:lvl9pPr marL="2724859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217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490" indent="0">
              <a:buNone/>
              <a:defRPr sz="2100"/>
            </a:lvl2pPr>
            <a:lvl3pPr marL="681244" indent="0">
              <a:buNone/>
              <a:defRPr sz="1800"/>
            </a:lvl3pPr>
            <a:lvl4pPr marL="1021867" indent="0">
              <a:buNone/>
              <a:defRPr sz="1500"/>
            </a:lvl4pPr>
            <a:lvl5pPr marL="1362488" indent="0">
              <a:buNone/>
              <a:defRPr sz="1500"/>
            </a:lvl5pPr>
            <a:lvl6pPr marL="1703243" indent="0">
              <a:buNone/>
              <a:defRPr sz="1500"/>
            </a:lvl6pPr>
            <a:lvl7pPr marL="2043731" indent="0">
              <a:buNone/>
              <a:defRPr sz="1500"/>
            </a:lvl7pPr>
            <a:lvl8pPr marL="2384222" indent="0">
              <a:buNone/>
              <a:defRPr sz="1500"/>
            </a:lvl8pPr>
            <a:lvl9pPr marL="2724859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490" indent="0">
              <a:buNone/>
              <a:defRPr sz="1100"/>
            </a:lvl2pPr>
            <a:lvl3pPr marL="681244" indent="0">
              <a:buNone/>
              <a:defRPr sz="900"/>
            </a:lvl3pPr>
            <a:lvl4pPr marL="1021867" indent="0">
              <a:buNone/>
              <a:defRPr sz="800"/>
            </a:lvl4pPr>
            <a:lvl5pPr marL="1362488" indent="0">
              <a:buNone/>
              <a:defRPr sz="800"/>
            </a:lvl5pPr>
            <a:lvl6pPr marL="1703243" indent="0">
              <a:buNone/>
              <a:defRPr sz="800"/>
            </a:lvl6pPr>
            <a:lvl7pPr marL="2043731" indent="0">
              <a:buNone/>
              <a:defRPr sz="800"/>
            </a:lvl7pPr>
            <a:lvl8pPr marL="2384222" indent="0">
              <a:buNone/>
              <a:defRPr sz="800"/>
            </a:lvl8pPr>
            <a:lvl9pPr marL="2724859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64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98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21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229" indent="0" algn="ctr">
              <a:buNone/>
              <a:defRPr sz="1500"/>
            </a:lvl2pPr>
            <a:lvl3pPr marL="680751" indent="0" algn="ctr">
              <a:buNone/>
              <a:defRPr sz="1400"/>
            </a:lvl3pPr>
            <a:lvl4pPr marL="1021127" indent="0" algn="ctr">
              <a:buNone/>
              <a:defRPr sz="1200"/>
            </a:lvl4pPr>
            <a:lvl5pPr marL="1361502" indent="0" algn="ctr">
              <a:buNone/>
              <a:defRPr sz="1200"/>
            </a:lvl5pPr>
            <a:lvl6pPr marL="1702025" indent="0" algn="ctr">
              <a:buNone/>
              <a:defRPr sz="1200"/>
            </a:lvl6pPr>
            <a:lvl7pPr marL="2042252" indent="0" algn="ctr">
              <a:buNone/>
              <a:defRPr sz="1200"/>
            </a:lvl7pPr>
            <a:lvl8pPr marL="2382482" indent="0" algn="ctr">
              <a:buNone/>
              <a:defRPr sz="1200"/>
            </a:lvl8pPr>
            <a:lvl9pPr marL="2722887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095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73844"/>
            <a:ext cx="7903790" cy="99417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63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2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0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11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15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20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22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24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2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13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44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229" indent="0">
              <a:buNone/>
              <a:defRPr sz="1500" b="1"/>
            </a:lvl2pPr>
            <a:lvl3pPr marL="680751" indent="0">
              <a:buNone/>
              <a:defRPr sz="1400" b="1"/>
            </a:lvl3pPr>
            <a:lvl4pPr marL="1021127" indent="0">
              <a:buNone/>
              <a:defRPr sz="1200" b="1"/>
            </a:lvl4pPr>
            <a:lvl5pPr marL="1361502" indent="0">
              <a:buNone/>
              <a:defRPr sz="1200" b="1"/>
            </a:lvl5pPr>
            <a:lvl6pPr marL="1702025" indent="0">
              <a:buNone/>
              <a:defRPr sz="1200" b="1"/>
            </a:lvl6pPr>
            <a:lvl7pPr marL="2042252" indent="0">
              <a:buNone/>
              <a:defRPr sz="1200" b="1"/>
            </a:lvl7pPr>
            <a:lvl8pPr marL="2382482" indent="0">
              <a:buNone/>
              <a:defRPr sz="1200" b="1"/>
            </a:lvl8pPr>
            <a:lvl9pPr marL="272288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229" indent="0">
              <a:buNone/>
              <a:defRPr sz="1500" b="1"/>
            </a:lvl2pPr>
            <a:lvl3pPr marL="680751" indent="0">
              <a:buNone/>
              <a:defRPr sz="1400" b="1"/>
            </a:lvl3pPr>
            <a:lvl4pPr marL="1021127" indent="0">
              <a:buNone/>
              <a:defRPr sz="1200" b="1"/>
            </a:lvl4pPr>
            <a:lvl5pPr marL="1361502" indent="0">
              <a:buNone/>
              <a:defRPr sz="1200" b="1"/>
            </a:lvl5pPr>
            <a:lvl6pPr marL="1702025" indent="0">
              <a:buNone/>
              <a:defRPr sz="1200" b="1"/>
            </a:lvl6pPr>
            <a:lvl7pPr marL="2042252" indent="0">
              <a:buNone/>
              <a:defRPr sz="1200" b="1"/>
            </a:lvl7pPr>
            <a:lvl8pPr marL="2382482" indent="0">
              <a:buNone/>
              <a:defRPr sz="1200" b="1"/>
            </a:lvl8pPr>
            <a:lvl9pPr marL="272288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65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4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464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49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229" indent="0">
              <a:buNone/>
              <a:defRPr sz="1100"/>
            </a:lvl2pPr>
            <a:lvl3pPr marL="680751" indent="0">
              <a:buNone/>
              <a:defRPr sz="900"/>
            </a:lvl3pPr>
            <a:lvl4pPr marL="1021127" indent="0">
              <a:buNone/>
              <a:defRPr sz="800"/>
            </a:lvl4pPr>
            <a:lvl5pPr marL="1361502" indent="0">
              <a:buNone/>
              <a:defRPr sz="800"/>
            </a:lvl5pPr>
            <a:lvl6pPr marL="1702025" indent="0">
              <a:buNone/>
              <a:defRPr sz="800"/>
            </a:lvl6pPr>
            <a:lvl7pPr marL="2042252" indent="0">
              <a:buNone/>
              <a:defRPr sz="800"/>
            </a:lvl7pPr>
            <a:lvl8pPr marL="2382482" indent="0">
              <a:buNone/>
              <a:defRPr sz="800"/>
            </a:lvl8pPr>
            <a:lvl9pPr marL="272288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733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229" indent="0">
              <a:buNone/>
              <a:defRPr sz="2100"/>
            </a:lvl2pPr>
            <a:lvl3pPr marL="680751" indent="0">
              <a:buNone/>
              <a:defRPr sz="1800"/>
            </a:lvl3pPr>
            <a:lvl4pPr marL="1021127" indent="0">
              <a:buNone/>
              <a:defRPr sz="1500"/>
            </a:lvl4pPr>
            <a:lvl5pPr marL="1361502" indent="0">
              <a:buNone/>
              <a:defRPr sz="1500"/>
            </a:lvl5pPr>
            <a:lvl6pPr marL="1702025" indent="0">
              <a:buNone/>
              <a:defRPr sz="1500"/>
            </a:lvl6pPr>
            <a:lvl7pPr marL="2042252" indent="0">
              <a:buNone/>
              <a:defRPr sz="1500"/>
            </a:lvl7pPr>
            <a:lvl8pPr marL="2382482" indent="0">
              <a:buNone/>
              <a:defRPr sz="1500"/>
            </a:lvl8pPr>
            <a:lvl9pPr marL="2722887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229" indent="0">
              <a:buNone/>
              <a:defRPr sz="1100"/>
            </a:lvl2pPr>
            <a:lvl3pPr marL="680751" indent="0">
              <a:buNone/>
              <a:defRPr sz="900"/>
            </a:lvl3pPr>
            <a:lvl4pPr marL="1021127" indent="0">
              <a:buNone/>
              <a:defRPr sz="800"/>
            </a:lvl4pPr>
            <a:lvl5pPr marL="1361502" indent="0">
              <a:buNone/>
              <a:defRPr sz="800"/>
            </a:lvl5pPr>
            <a:lvl6pPr marL="1702025" indent="0">
              <a:buNone/>
              <a:defRPr sz="800"/>
            </a:lvl6pPr>
            <a:lvl7pPr marL="2042252" indent="0">
              <a:buNone/>
              <a:defRPr sz="800"/>
            </a:lvl7pPr>
            <a:lvl8pPr marL="2382482" indent="0">
              <a:buNone/>
              <a:defRPr sz="800"/>
            </a:lvl8pPr>
            <a:lvl9pPr marL="272288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36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41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102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688" indent="0" algn="ctr">
              <a:buNone/>
              <a:defRPr sz="1500"/>
            </a:lvl2pPr>
            <a:lvl3pPr marL="681618" indent="0" algn="ctr">
              <a:buNone/>
              <a:defRPr sz="1400"/>
            </a:lvl3pPr>
            <a:lvl4pPr marL="1022428" indent="0" algn="ctr">
              <a:buNone/>
              <a:defRPr sz="1200"/>
            </a:lvl4pPr>
            <a:lvl5pPr marL="1363236" indent="0" algn="ctr">
              <a:buNone/>
              <a:defRPr sz="1200"/>
            </a:lvl5pPr>
            <a:lvl6pPr marL="1704167" indent="0" algn="ctr">
              <a:buNone/>
              <a:defRPr sz="1200"/>
            </a:lvl6pPr>
            <a:lvl7pPr marL="2044853" indent="0" algn="ctr">
              <a:buNone/>
              <a:defRPr sz="1200"/>
            </a:lvl7pPr>
            <a:lvl8pPr marL="2385540" indent="0" algn="ctr">
              <a:buNone/>
              <a:defRPr sz="1200"/>
            </a:lvl8pPr>
            <a:lvl9pPr marL="272635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637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342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6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1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2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32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41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48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55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63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07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22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688" indent="0">
              <a:buNone/>
              <a:defRPr sz="1500" b="1"/>
            </a:lvl2pPr>
            <a:lvl3pPr marL="681618" indent="0">
              <a:buNone/>
              <a:defRPr sz="1400" b="1"/>
            </a:lvl3pPr>
            <a:lvl4pPr marL="1022428" indent="0">
              <a:buNone/>
              <a:defRPr sz="1200" b="1"/>
            </a:lvl4pPr>
            <a:lvl5pPr marL="1363236" indent="0">
              <a:buNone/>
              <a:defRPr sz="1200" b="1"/>
            </a:lvl5pPr>
            <a:lvl6pPr marL="1704167" indent="0">
              <a:buNone/>
              <a:defRPr sz="1200" b="1"/>
            </a:lvl6pPr>
            <a:lvl7pPr marL="2044853" indent="0">
              <a:buNone/>
              <a:defRPr sz="1200" b="1"/>
            </a:lvl7pPr>
            <a:lvl8pPr marL="2385540" indent="0">
              <a:buNone/>
              <a:defRPr sz="1200" b="1"/>
            </a:lvl8pPr>
            <a:lvl9pPr marL="272635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688" indent="0">
              <a:buNone/>
              <a:defRPr sz="1500" b="1"/>
            </a:lvl2pPr>
            <a:lvl3pPr marL="681618" indent="0">
              <a:buNone/>
              <a:defRPr sz="1400" b="1"/>
            </a:lvl3pPr>
            <a:lvl4pPr marL="1022428" indent="0">
              <a:buNone/>
              <a:defRPr sz="1200" b="1"/>
            </a:lvl4pPr>
            <a:lvl5pPr marL="1363236" indent="0">
              <a:buNone/>
              <a:defRPr sz="1200" b="1"/>
            </a:lvl5pPr>
            <a:lvl6pPr marL="1704167" indent="0">
              <a:buNone/>
              <a:defRPr sz="1200" b="1"/>
            </a:lvl6pPr>
            <a:lvl7pPr marL="2044853" indent="0">
              <a:buNone/>
              <a:defRPr sz="1200" b="1"/>
            </a:lvl7pPr>
            <a:lvl8pPr marL="2385540" indent="0">
              <a:buNone/>
              <a:defRPr sz="1200" b="1"/>
            </a:lvl8pPr>
            <a:lvl9pPr marL="272635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0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229" indent="0">
              <a:buNone/>
              <a:defRPr sz="1500" b="1"/>
            </a:lvl2pPr>
            <a:lvl3pPr marL="680751" indent="0">
              <a:buNone/>
              <a:defRPr sz="1400" b="1"/>
            </a:lvl3pPr>
            <a:lvl4pPr marL="1021127" indent="0">
              <a:buNone/>
              <a:defRPr sz="1200" b="1"/>
            </a:lvl4pPr>
            <a:lvl5pPr marL="1361502" indent="0">
              <a:buNone/>
              <a:defRPr sz="1200" b="1"/>
            </a:lvl5pPr>
            <a:lvl6pPr marL="1702025" indent="0">
              <a:buNone/>
              <a:defRPr sz="1200" b="1"/>
            </a:lvl6pPr>
            <a:lvl7pPr marL="2042252" indent="0">
              <a:buNone/>
              <a:defRPr sz="1200" b="1"/>
            </a:lvl7pPr>
            <a:lvl8pPr marL="2382482" indent="0">
              <a:buNone/>
              <a:defRPr sz="1200" b="1"/>
            </a:lvl8pPr>
            <a:lvl9pPr marL="272288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229" indent="0">
              <a:buNone/>
              <a:defRPr sz="1500" b="1"/>
            </a:lvl2pPr>
            <a:lvl3pPr marL="680751" indent="0">
              <a:buNone/>
              <a:defRPr sz="1400" b="1"/>
            </a:lvl3pPr>
            <a:lvl4pPr marL="1021127" indent="0">
              <a:buNone/>
              <a:defRPr sz="1200" b="1"/>
            </a:lvl4pPr>
            <a:lvl5pPr marL="1361502" indent="0">
              <a:buNone/>
              <a:defRPr sz="1200" b="1"/>
            </a:lvl5pPr>
            <a:lvl6pPr marL="1702025" indent="0">
              <a:buNone/>
              <a:defRPr sz="1200" b="1"/>
            </a:lvl6pPr>
            <a:lvl7pPr marL="2042252" indent="0">
              <a:buNone/>
              <a:defRPr sz="1200" b="1"/>
            </a:lvl7pPr>
            <a:lvl8pPr marL="2382482" indent="0">
              <a:buNone/>
              <a:defRPr sz="1200" b="1"/>
            </a:lvl8pPr>
            <a:lvl9pPr marL="272288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45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899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02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688" indent="0">
              <a:buNone/>
              <a:defRPr sz="1100"/>
            </a:lvl2pPr>
            <a:lvl3pPr marL="681618" indent="0">
              <a:buNone/>
              <a:defRPr sz="900"/>
            </a:lvl3pPr>
            <a:lvl4pPr marL="1022428" indent="0">
              <a:buNone/>
              <a:defRPr sz="800"/>
            </a:lvl4pPr>
            <a:lvl5pPr marL="1363236" indent="0">
              <a:buNone/>
              <a:defRPr sz="800"/>
            </a:lvl5pPr>
            <a:lvl6pPr marL="1704167" indent="0">
              <a:buNone/>
              <a:defRPr sz="800"/>
            </a:lvl6pPr>
            <a:lvl7pPr marL="2044853" indent="0">
              <a:buNone/>
              <a:defRPr sz="800"/>
            </a:lvl7pPr>
            <a:lvl8pPr marL="2385540" indent="0">
              <a:buNone/>
              <a:defRPr sz="800"/>
            </a:lvl8pPr>
            <a:lvl9pPr marL="272635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997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688" indent="0">
              <a:buNone/>
              <a:defRPr sz="2100"/>
            </a:lvl2pPr>
            <a:lvl3pPr marL="681618" indent="0">
              <a:buNone/>
              <a:defRPr sz="1800"/>
            </a:lvl3pPr>
            <a:lvl4pPr marL="1022428" indent="0">
              <a:buNone/>
              <a:defRPr sz="1500"/>
            </a:lvl4pPr>
            <a:lvl5pPr marL="1363236" indent="0">
              <a:buNone/>
              <a:defRPr sz="1500"/>
            </a:lvl5pPr>
            <a:lvl6pPr marL="1704167" indent="0">
              <a:buNone/>
              <a:defRPr sz="1500"/>
            </a:lvl6pPr>
            <a:lvl7pPr marL="2044853" indent="0">
              <a:buNone/>
              <a:defRPr sz="1500"/>
            </a:lvl7pPr>
            <a:lvl8pPr marL="2385540" indent="0">
              <a:buNone/>
              <a:defRPr sz="1500"/>
            </a:lvl8pPr>
            <a:lvl9pPr marL="272635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688" indent="0">
              <a:buNone/>
              <a:defRPr sz="1100"/>
            </a:lvl2pPr>
            <a:lvl3pPr marL="681618" indent="0">
              <a:buNone/>
              <a:defRPr sz="900"/>
            </a:lvl3pPr>
            <a:lvl4pPr marL="1022428" indent="0">
              <a:buNone/>
              <a:defRPr sz="800"/>
            </a:lvl4pPr>
            <a:lvl5pPr marL="1363236" indent="0">
              <a:buNone/>
              <a:defRPr sz="800"/>
            </a:lvl5pPr>
            <a:lvl6pPr marL="1704167" indent="0">
              <a:buNone/>
              <a:defRPr sz="800"/>
            </a:lvl6pPr>
            <a:lvl7pPr marL="2044853" indent="0">
              <a:buNone/>
              <a:defRPr sz="800"/>
            </a:lvl7pPr>
            <a:lvl8pPr marL="2385540" indent="0">
              <a:buNone/>
              <a:defRPr sz="800"/>
            </a:lvl8pPr>
            <a:lvl9pPr marL="272635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479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169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74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98452" y="942976"/>
            <a:ext cx="8642350" cy="3995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11" tIns="34289" rIns="68211" bIns="34289" anchor="ctr"/>
          <a:lstStyle/>
          <a:p>
            <a:pPr algn="ctr" defTabSz="681618">
              <a:defRPr/>
            </a:pPr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73664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3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576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2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696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8802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0643" indent="0" algn="ctr">
              <a:buNone/>
              <a:defRPr sz="1500"/>
            </a:lvl2pPr>
            <a:lvl3pPr marL="681533" indent="0" algn="ctr">
              <a:buNone/>
              <a:defRPr sz="1400"/>
            </a:lvl3pPr>
            <a:lvl4pPr marL="1022300" indent="0" algn="ctr">
              <a:buNone/>
              <a:defRPr sz="1200"/>
            </a:lvl4pPr>
            <a:lvl5pPr marL="1363066" indent="0" algn="ctr">
              <a:buNone/>
              <a:defRPr sz="1200"/>
            </a:lvl5pPr>
            <a:lvl6pPr marL="1703957" indent="0" algn="ctr">
              <a:buNone/>
              <a:defRPr sz="1200"/>
            </a:lvl6pPr>
            <a:lvl7pPr marL="2044598" indent="0" algn="ctr">
              <a:buNone/>
              <a:defRPr sz="1200"/>
            </a:lvl7pPr>
            <a:lvl8pPr marL="2385240" indent="0" algn="ctr">
              <a:buNone/>
              <a:defRPr sz="1200"/>
            </a:lvl8pPr>
            <a:lvl9pPr marL="272601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16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572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79"/>
            <a:ext cx="7886700" cy="213955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11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06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15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2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30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39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45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5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260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82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44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643" indent="0">
              <a:buNone/>
              <a:defRPr sz="1500" b="1"/>
            </a:lvl2pPr>
            <a:lvl3pPr marL="681533" indent="0">
              <a:buNone/>
              <a:defRPr sz="1400" b="1"/>
            </a:lvl3pPr>
            <a:lvl4pPr marL="1022300" indent="0">
              <a:buNone/>
              <a:defRPr sz="1200" b="1"/>
            </a:lvl4pPr>
            <a:lvl5pPr marL="1363066" indent="0">
              <a:buNone/>
              <a:defRPr sz="1200" b="1"/>
            </a:lvl5pPr>
            <a:lvl6pPr marL="1703957" indent="0">
              <a:buNone/>
              <a:defRPr sz="1200" b="1"/>
            </a:lvl6pPr>
            <a:lvl7pPr marL="2044598" indent="0">
              <a:buNone/>
              <a:defRPr sz="1200" b="1"/>
            </a:lvl7pPr>
            <a:lvl8pPr marL="2385240" indent="0">
              <a:buNone/>
              <a:defRPr sz="1200" b="1"/>
            </a:lvl8pPr>
            <a:lvl9pPr marL="272601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643" indent="0">
              <a:buNone/>
              <a:defRPr sz="1500" b="1"/>
            </a:lvl2pPr>
            <a:lvl3pPr marL="681533" indent="0">
              <a:buNone/>
              <a:defRPr sz="1400" b="1"/>
            </a:lvl3pPr>
            <a:lvl4pPr marL="1022300" indent="0">
              <a:buNone/>
              <a:defRPr sz="1200" b="1"/>
            </a:lvl4pPr>
            <a:lvl5pPr marL="1363066" indent="0">
              <a:buNone/>
              <a:defRPr sz="1200" b="1"/>
            </a:lvl5pPr>
            <a:lvl6pPr marL="1703957" indent="0">
              <a:buNone/>
              <a:defRPr sz="1200" b="1"/>
            </a:lvl6pPr>
            <a:lvl7pPr marL="2044598" indent="0">
              <a:buNone/>
              <a:defRPr sz="1200" b="1"/>
            </a:lvl7pPr>
            <a:lvl8pPr marL="2385240" indent="0">
              <a:buNone/>
              <a:defRPr sz="1200" b="1"/>
            </a:lvl8pPr>
            <a:lvl9pPr marL="272601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526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60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93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643" indent="0">
              <a:buNone/>
              <a:defRPr sz="1100"/>
            </a:lvl2pPr>
            <a:lvl3pPr marL="681533" indent="0">
              <a:buNone/>
              <a:defRPr sz="900"/>
            </a:lvl3pPr>
            <a:lvl4pPr marL="1022300" indent="0">
              <a:buNone/>
              <a:defRPr sz="800"/>
            </a:lvl4pPr>
            <a:lvl5pPr marL="1363066" indent="0">
              <a:buNone/>
              <a:defRPr sz="800"/>
            </a:lvl5pPr>
            <a:lvl6pPr marL="1703957" indent="0">
              <a:buNone/>
              <a:defRPr sz="800"/>
            </a:lvl6pPr>
            <a:lvl7pPr marL="2044598" indent="0">
              <a:buNone/>
              <a:defRPr sz="800"/>
            </a:lvl7pPr>
            <a:lvl8pPr marL="2385240" indent="0">
              <a:buNone/>
              <a:defRPr sz="800"/>
            </a:lvl8pPr>
            <a:lvl9pPr marL="272601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52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643" indent="0">
              <a:buNone/>
              <a:defRPr sz="2100"/>
            </a:lvl2pPr>
            <a:lvl3pPr marL="681533" indent="0">
              <a:buNone/>
              <a:defRPr sz="1800"/>
            </a:lvl3pPr>
            <a:lvl4pPr marL="1022300" indent="0">
              <a:buNone/>
              <a:defRPr sz="1500"/>
            </a:lvl4pPr>
            <a:lvl5pPr marL="1363066" indent="0">
              <a:buNone/>
              <a:defRPr sz="1500"/>
            </a:lvl5pPr>
            <a:lvl6pPr marL="1703957" indent="0">
              <a:buNone/>
              <a:defRPr sz="1500"/>
            </a:lvl6pPr>
            <a:lvl7pPr marL="2044598" indent="0">
              <a:buNone/>
              <a:defRPr sz="1500"/>
            </a:lvl7pPr>
            <a:lvl8pPr marL="2385240" indent="0">
              <a:buNone/>
              <a:defRPr sz="1500"/>
            </a:lvl8pPr>
            <a:lvl9pPr marL="272601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643" indent="0">
              <a:buNone/>
              <a:defRPr sz="1100"/>
            </a:lvl2pPr>
            <a:lvl3pPr marL="681533" indent="0">
              <a:buNone/>
              <a:defRPr sz="900"/>
            </a:lvl3pPr>
            <a:lvl4pPr marL="1022300" indent="0">
              <a:buNone/>
              <a:defRPr sz="800"/>
            </a:lvl4pPr>
            <a:lvl5pPr marL="1363066" indent="0">
              <a:buNone/>
              <a:defRPr sz="800"/>
            </a:lvl5pPr>
            <a:lvl6pPr marL="1703957" indent="0">
              <a:buNone/>
              <a:defRPr sz="800"/>
            </a:lvl6pPr>
            <a:lvl7pPr marL="2044598" indent="0">
              <a:buNone/>
              <a:defRPr sz="800"/>
            </a:lvl7pPr>
            <a:lvl8pPr marL="2385240" indent="0">
              <a:buNone/>
              <a:defRPr sz="800"/>
            </a:lvl8pPr>
            <a:lvl9pPr marL="272601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9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636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099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8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8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6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229" indent="0">
              <a:buNone/>
              <a:defRPr sz="1100"/>
            </a:lvl2pPr>
            <a:lvl3pPr marL="680751" indent="0">
              <a:buNone/>
              <a:defRPr sz="900"/>
            </a:lvl3pPr>
            <a:lvl4pPr marL="1021127" indent="0">
              <a:buNone/>
              <a:defRPr sz="800"/>
            </a:lvl4pPr>
            <a:lvl5pPr marL="1361502" indent="0">
              <a:buNone/>
              <a:defRPr sz="800"/>
            </a:lvl5pPr>
            <a:lvl6pPr marL="1702025" indent="0">
              <a:buNone/>
              <a:defRPr sz="800"/>
            </a:lvl6pPr>
            <a:lvl7pPr marL="2042252" indent="0">
              <a:buNone/>
              <a:defRPr sz="800"/>
            </a:lvl7pPr>
            <a:lvl8pPr marL="2382482" indent="0">
              <a:buNone/>
              <a:defRPr sz="800"/>
            </a:lvl8pPr>
            <a:lvl9pPr marL="272288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5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12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0229" indent="0">
              <a:buNone/>
              <a:defRPr sz="2100"/>
            </a:lvl2pPr>
            <a:lvl3pPr marL="680751" indent="0">
              <a:buNone/>
              <a:defRPr sz="1800"/>
            </a:lvl3pPr>
            <a:lvl4pPr marL="1021127" indent="0">
              <a:buNone/>
              <a:defRPr sz="1500"/>
            </a:lvl4pPr>
            <a:lvl5pPr marL="1361502" indent="0">
              <a:buNone/>
              <a:defRPr sz="1500"/>
            </a:lvl5pPr>
            <a:lvl6pPr marL="1702025" indent="0">
              <a:buNone/>
              <a:defRPr sz="1500"/>
            </a:lvl6pPr>
            <a:lvl7pPr marL="2042252" indent="0">
              <a:buNone/>
              <a:defRPr sz="1500"/>
            </a:lvl7pPr>
            <a:lvl8pPr marL="2382482" indent="0">
              <a:buNone/>
              <a:defRPr sz="1500"/>
            </a:lvl8pPr>
            <a:lvl9pPr marL="2722887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0229" indent="0">
              <a:buNone/>
              <a:defRPr sz="1100"/>
            </a:lvl2pPr>
            <a:lvl3pPr marL="680751" indent="0">
              <a:buNone/>
              <a:defRPr sz="900"/>
            </a:lvl3pPr>
            <a:lvl4pPr marL="1021127" indent="0">
              <a:buNone/>
              <a:defRPr sz="800"/>
            </a:lvl4pPr>
            <a:lvl5pPr marL="1361502" indent="0">
              <a:buNone/>
              <a:defRPr sz="800"/>
            </a:lvl5pPr>
            <a:lvl6pPr marL="1702025" indent="0">
              <a:buNone/>
              <a:defRPr sz="800"/>
            </a:lvl6pPr>
            <a:lvl7pPr marL="2042252" indent="0">
              <a:buNone/>
              <a:defRPr sz="800"/>
            </a:lvl7pPr>
            <a:lvl8pPr marL="2382482" indent="0">
              <a:buNone/>
              <a:defRPr sz="800"/>
            </a:lvl8pPr>
            <a:lvl9pPr marL="272288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7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135" tIns="34289" rIns="68135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135" tIns="34289" rIns="68135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07718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0771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4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0751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262" indent="-170262" algn="l" defTabSz="68075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0785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1012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1240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1559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2023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2391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2777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3265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229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0751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127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150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025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225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248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2887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157" tIns="34289" rIns="68157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157" tIns="34289" rIns="68157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157" tIns="34289" rIns="6815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006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006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157" tIns="34289" rIns="6815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00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157" tIns="34289" rIns="6815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006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00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1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1006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322" indent="-170322" algn="l" defTabSz="68100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0965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1327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1690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2129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2720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216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3722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345" indent="-170322" algn="l" defTabSz="68100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364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06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510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012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655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017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382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3907" algn="l" defTabSz="6810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178" tIns="34289" rIns="68178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178" tIns="34289" rIns="68178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178" tIns="34289" rIns="68178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244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244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178" tIns="34289" rIns="68178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244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178" tIns="34289" rIns="68178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244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24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51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1244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378" indent="-170378" algn="l" defTabSz="68124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1133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1621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2110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2661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3371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986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604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5353" indent="-170378" algn="l" defTabSz="68124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490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244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867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488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3243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731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4222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859" algn="l" defTabSz="6812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135" tIns="34289" rIns="68135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135" tIns="34289" rIns="68135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07718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135" tIns="34289" rIns="68135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7718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0771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7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0751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262" indent="-170262" algn="l" defTabSz="68075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0785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1012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1240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1559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2023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2391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2777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3265" indent="-170262" algn="l" defTabSz="68075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229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0751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127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150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025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225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2482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2887" algn="l" defTabSz="6807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211" tIns="34289" rIns="68211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211" tIns="34289" rIns="68211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211" tIns="34289" rIns="68211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618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618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211" tIns="34289" rIns="68211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61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211" tIns="34289" rIns="68211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618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61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8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681618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466" indent="-170466" algn="l" defTabSz="6816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1397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2083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2770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3497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4394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5198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6006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6937" indent="-170466" algn="l" defTabSz="6816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688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618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2428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3236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4167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4853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5540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6355" algn="l" defTabSz="68161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415" tIns="34289" rIns="68415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415" tIns="34289" rIns="68415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415" tIns="34289" rIns="68415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30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3930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415" tIns="34289" rIns="68415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3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415" tIns="34289" rIns="68415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30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393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5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</p:sldLayoutIdLst>
  <p:txStyles>
    <p:titleStyle>
      <a:lvl1pPr algn="l" defTabSz="68393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010" indent="-171010" algn="l" defTabSz="6839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3029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4939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6850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8762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0780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2746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4710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6729" indent="-171010" algn="l" defTabSz="6839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12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930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95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860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879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789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700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612" algn="l" defTabSz="6839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418" tIns="34289" rIns="68418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418" tIns="34289" rIns="68418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418" tIns="34289" rIns="68418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64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3964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418" tIns="34289" rIns="68418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64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418" tIns="34289" rIns="68418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964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396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52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</p:sldLayoutIdLst>
  <p:txStyles>
    <p:titleStyle>
      <a:lvl1pPr algn="l" defTabSz="683964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018" indent="-171018" algn="l" defTabSz="68396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3053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4981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6910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8840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0874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2857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4838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6873" indent="-171018" algn="l" defTabSz="68396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30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964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946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928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63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891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820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750" algn="l" defTabSz="6839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68204" tIns="34289" rIns="68204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204" tIns="34289" rIns="68204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82"/>
            <a:ext cx="2057400" cy="273844"/>
          </a:xfrm>
          <a:prstGeom prst="rect">
            <a:avLst/>
          </a:prstGeom>
        </p:spPr>
        <p:txBody>
          <a:bodyPr vert="horz" lIns="68204" tIns="34289" rIns="68204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533"/>
            <a:fld id="{B8E2A97D-526E-4843-A2B7-1CABE81BD55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533"/>
              <a:t>2017/5/27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82"/>
            <a:ext cx="3086100" cy="273844"/>
          </a:xfrm>
          <a:prstGeom prst="rect">
            <a:avLst/>
          </a:prstGeom>
        </p:spPr>
        <p:txBody>
          <a:bodyPr vert="horz" lIns="68204" tIns="34289" rIns="68204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53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82"/>
            <a:ext cx="2057400" cy="273844"/>
          </a:xfrm>
          <a:prstGeom prst="rect">
            <a:avLst/>
          </a:prstGeom>
        </p:spPr>
        <p:txBody>
          <a:bodyPr vert="horz" lIns="68204" tIns="34289" rIns="68204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1533"/>
            <a:fld id="{D39EB0F5-8741-4245-9269-4BF902039C6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153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3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681533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0446" indent="-170446" algn="l" defTabSz="68153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1337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1978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2620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33307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74162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14921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5686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6577" indent="-170446" algn="l" defTabSz="68153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0643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1533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2300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3066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3957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4598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5240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6015" algn="l" defTabSz="68153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7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3825" y="238790"/>
            <a:ext cx="7462157" cy="17907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225" dirty="0">
                <a:solidFill>
                  <a:schemeClr val="bg1"/>
                </a:solidFill>
              </a:rPr>
              <a:t>青岛天价大虾事件互联网传播分析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569595"/>
            <a:ext cx="9144000" cy="5739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10" tIns="34289" rIns="68210" bIns="34289" rtlCol="0" anchor="ctr"/>
          <a:lstStyle/>
          <a:p>
            <a:pPr algn="ctr" defTabSz="681601"/>
            <a:endParaRPr lang="zh-CN" altLang="en-US" sz="140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5376" y="4664860"/>
            <a:ext cx="1732212" cy="383378"/>
          </a:xfrm>
          <a:prstGeom prst="rect">
            <a:avLst/>
          </a:prstGeom>
          <a:noFill/>
          <a:ln>
            <a:noFill/>
          </a:ln>
          <a:effectLst>
            <a:outerShdw blurRad="63500" dist="25400" sx="59000" sy="59000" algn="ctr" rotWithShape="0">
              <a:srgbClr val="000000">
                <a:alpha val="11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1187624" y="2182816"/>
            <a:ext cx="6635114" cy="34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10" tIns="34289" rIns="68210" bIns="34289" rtlCol="0" anchor="ctr"/>
          <a:lstStyle/>
          <a:p>
            <a:pPr algn="ctr" defTabSz="681601"/>
            <a:endParaRPr lang="zh-CN" altLang="en-US" sz="1400" baseline="-25000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40474" y="4745548"/>
            <a:ext cx="2380253" cy="346249"/>
          </a:xfrm>
          <a:prstGeom prst="rect">
            <a:avLst/>
          </a:prstGeom>
        </p:spPr>
        <p:txBody>
          <a:bodyPr wrap="square" lIns="68210" tIns="34289" rIns="68210" bIns="34289">
            <a:spAutoFit/>
          </a:bodyPr>
          <a:lstStyle/>
          <a:p>
            <a:pPr defTabSz="681601" latinLnBrk="1">
              <a:lnSpc>
                <a:spcPct val="150000"/>
              </a:lnSpc>
            </a:pPr>
            <a:r>
              <a:rPr lang="en-US" altLang="zh-CN" sz="1200" kern="1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E-Governance on the Internet</a:t>
            </a:r>
            <a:endParaRPr lang="zh-CN" altLang="zh-CN" sz="1200" kern="100" dirty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1178757" y="2408861"/>
            <a:ext cx="6690798" cy="1675057"/>
          </a:xfrm>
          <a:prstGeom prst="rect">
            <a:avLst/>
          </a:prstGeom>
        </p:spPr>
        <p:txBody>
          <a:bodyPr vert="horz" lIns="68210" tIns="34289" rIns="68210" bIns="3428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国家信息中心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国家发展改革委互联网大数据分析中心 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sz="1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1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18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endParaRPr lang="en-US" altLang="zh-CN" sz="18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endParaRPr lang="en-US" altLang="zh-CN" sz="15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7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8"/>
    </mc:Choice>
    <mc:Fallback xmlns="">
      <p:transition spd="slow" advTm="180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63"/>
            <a:ext cx="9144000" cy="4595937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34924" y="613856"/>
            <a:ext cx="1008684" cy="3385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最终态势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12626" y="2139703"/>
            <a:ext cx="8263830" cy="994172"/>
          </a:xfrm>
          <a:prstGeom prst="rect">
            <a:avLst/>
          </a:prstGeom>
        </p:spPr>
        <p:txBody>
          <a:bodyPr/>
          <a:lstStyle>
            <a:lvl1pPr algn="l" defTabSz="6839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除此之外，能否深入分析事件渗透深度、网民情感、热度、关注点、演变？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7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47133"/>
              </p:ext>
            </p:extLst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83365"/>
              </p:ext>
            </p:extLst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58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32401"/>
              </p:ext>
            </p:extLst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grpSp>
        <p:nvGrpSpPr>
          <p:cNvPr id="6" name="组 5"/>
          <p:cNvGrpSpPr/>
          <p:nvPr/>
        </p:nvGrpSpPr>
        <p:grpSpPr>
          <a:xfrm>
            <a:off x="2123728" y="1563638"/>
            <a:ext cx="2880320" cy="2808312"/>
            <a:chOff x="2519520" y="1635646"/>
            <a:chExt cx="1692440" cy="2664296"/>
          </a:xfrm>
        </p:grpSpPr>
        <p:cxnSp>
          <p:nvCxnSpPr>
            <p:cNvPr id="7" name="直线箭头连接符 6"/>
            <p:cNvCxnSpPr/>
            <p:nvPr/>
          </p:nvCxnSpPr>
          <p:spPr>
            <a:xfrm>
              <a:off x="3635896" y="1635646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>
              <a:off x="3635896" y="1635646"/>
              <a:ext cx="0" cy="266429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 flipH="1">
              <a:off x="2519520" y="4299942"/>
              <a:ext cx="111637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" name="直线箭头连接符 11"/>
          <p:cNvCxnSpPr/>
          <p:nvPr/>
        </p:nvCxnSpPr>
        <p:spPr>
          <a:xfrm>
            <a:off x="2339752" y="1419622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4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grpSp>
        <p:nvGrpSpPr>
          <p:cNvPr id="6" name="组 5"/>
          <p:cNvGrpSpPr/>
          <p:nvPr/>
        </p:nvGrpSpPr>
        <p:grpSpPr>
          <a:xfrm>
            <a:off x="2123728" y="1563638"/>
            <a:ext cx="2880320" cy="2808312"/>
            <a:chOff x="2519520" y="1635646"/>
            <a:chExt cx="1692440" cy="2664296"/>
          </a:xfrm>
        </p:grpSpPr>
        <p:cxnSp>
          <p:nvCxnSpPr>
            <p:cNvPr id="7" name="直线箭头连接符 6"/>
            <p:cNvCxnSpPr/>
            <p:nvPr/>
          </p:nvCxnSpPr>
          <p:spPr>
            <a:xfrm>
              <a:off x="3635896" y="1635646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>
              <a:off x="3635896" y="1635646"/>
              <a:ext cx="0" cy="266429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 flipH="1">
              <a:off x="2519520" y="4299942"/>
              <a:ext cx="111637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" name="直线箭头连接符 11"/>
          <p:cNvCxnSpPr/>
          <p:nvPr/>
        </p:nvCxnSpPr>
        <p:spPr>
          <a:xfrm>
            <a:off x="2339752" y="1419622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99544" y="2334204"/>
            <a:ext cx="65688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1.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转发次数多、引起转发量大的用户，重合度非常低，仅两个</a:t>
            </a:r>
          </a:p>
        </p:txBody>
      </p:sp>
    </p:spTree>
    <p:extLst>
      <p:ext uri="{BB962C8B-B14F-4D97-AF65-F5344CB8AC3E}">
        <p14:creationId xmlns:p14="http://schemas.microsoft.com/office/powerpoint/2010/main" val="55285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3717"/>
              </p:ext>
            </p:extLst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71092"/>
              </p:ext>
            </p:extLst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sp>
        <p:nvSpPr>
          <p:cNvPr id="3" name="椭圆 2"/>
          <p:cNvSpPr/>
          <p:nvPr/>
        </p:nvSpPr>
        <p:spPr>
          <a:xfrm>
            <a:off x="6192521" y="774859"/>
            <a:ext cx="1333449" cy="4104456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7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1560"/>
              </p:ext>
            </p:extLst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110094" y="2355726"/>
            <a:ext cx="4178492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2.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粉丝数多的微博用户，引起转发量多</a:t>
            </a:r>
          </a:p>
        </p:txBody>
      </p:sp>
      <p:sp>
        <p:nvSpPr>
          <p:cNvPr id="3" name="椭圆 2"/>
          <p:cNvSpPr/>
          <p:nvPr/>
        </p:nvSpPr>
        <p:spPr>
          <a:xfrm>
            <a:off x="6192521" y="774859"/>
            <a:ext cx="1333449" cy="4104456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5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sp>
        <p:nvSpPr>
          <p:cNvPr id="18" name="左箭头标注 17"/>
          <p:cNvSpPr/>
          <p:nvPr/>
        </p:nvSpPr>
        <p:spPr>
          <a:xfrm>
            <a:off x="7308304" y="3021091"/>
            <a:ext cx="1835696" cy="430887"/>
          </a:xfrm>
          <a:prstGeom prst="leftArrowCallout">
            <a:avLst>
              <a:gd name="adj1" fmla="val 11342"/>
              <a:gd name="adj2" fmla="val 26410"/>
              <a:gd name="adj3" fmla="val 11342"/>
              <a:gd name="adj4" fmla="val 64977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59220" y="3021091"/>
            <a:ext cx="157166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唯一粉丝少的</a:t>
            </a:r>
          </a:p>
          <a:p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因是第一个转发者</a:t>
            </a:r>
          </a:p>
        </p:txBody>
      </p:sp>
      <p:sp>
        <p:nvSpPr>
          <p:cNvPr id="3" name="椭圆 2"/>
          <p:cNvSpPr/>
          <p:nvPr/>
        </p:nvSpPr>
        <p:spPr>
          <a:xfrm>
            <a:off x="6192521" y="774859"/>
            <a:ext cx="1333449" cy="4104456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10094" y="2355726"/>
            <a:ext cx="4178492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2.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粉丝数多的微博用户，引起转发量多</a:t>
            </a:r>
          </a:p>
        </p:txBody>
      </p:sp>
    </p:spTree>
    <p:extLst>
      <p:ext uri="{BB962C8B-B14F-4D97-AF65-F5344CB8AC3E}">
        <p14:creationId xmlns:p14="http://schemas.microsoft.com/office/powerpoint/2010/main" val="193373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0723"/>
              </p:ext>
            </p:extLst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sp>
        <p:nvSpPr>
          <p:cNvPr id="3" name="椭圆 2"/>
          <p:cNvSpPr/>
          <p:nvPr/>
        </p:nvSpPr>
        <p:spPr>
          <a:xfrm>
            <a:off x="737404" y="1203598"/>
            <a:ext cx="3690580" cy="28803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28318" y="4155926"/>
            <a:ext cx="3690580" cy="28803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>
            <a:stCxn id="3" idx="6"/>
          </p:cNvCxnSpPr>
          <p:nvPr/>
        </p:nvCxnSpPr>
        <p:spPr>
          <a:xfrm flipV="1">
            <a:off x="4427984" y="1296048"/>
            <a:ext cx="2952328" cy="515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16" idx="6"/>
          </p:cNvCxnSpPr>
          <p:nvPr/>
        </p:nvCxnSpPr>
        <p:spPr>
          <a:xfrm flipV="1">
            <a:off x="4418898" y="1608539"/>
            <a:ext cx="2942819" cy="26914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爆炸形 2 19"/>
          <p:cNvSpPr/>
          <p:nvPr/>
        </p:nvSpPr>
        <p:spPr>
          <a:xfrm>
            <a:off x="7380312" y="1134844"/>
            <a:ext cx="585150" cy="356786"/>
          </a:xfrm>
          <a:prstGeom prst="irregularSeal2">
            <a:avLst/>
          </a:prstGeom>
          <a:solidFill>
            <a:srgbClr val="C55A11">
              <a:alpha val="9804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爆炸形 2 22"/>
          <p:cNvSpPr/>
          <p:nvPr/>
        </p:nvSpPr>
        <p:spPr>
          <a:xfrm>
            <a:off x="7380312" y="1401284"/>
            <a:ext cx="683736" cy="316893"/>
          </a:xfrm>
          <a:prstGeom prst="irregularSeal2">
            <a:avLst/>
          </a:prstGeom>
          <a:solidFill>
            <a:srgbClr val="C55A11">
              <a:alpha val="9804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24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043608" y="1017026"/>
          <a:ext cx="3060000" cy="3621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9238229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4314229"/>
                    </a:ext>
                  </a:extLst>
                </a:gridCol>
              </a:tblGrid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转发次数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2643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7196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千山我独行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987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2714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国庆青岛海鲜宰客事件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00368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俺又看到未来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1931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9212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恶魔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1592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429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315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消费观察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807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ANDERSON_SMILE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641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东海龙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8616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公民苏克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4352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76392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汽修小师傅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8714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言午许先森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49729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赚钱佑德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67151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368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503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31305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857"/>
                  </a:ext>
                </a:extLst>
              </a:tr>
              <a:tr h="2263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賗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2244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212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5004048" y="1017026"/>
          <a:ext cx="3060000" cy="36201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7616005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564855013"/>
                    </a:ext>
                  </a:extLst>
                </a:gridCol>
              </a:tblGrid>
              <a:tr h="1949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微博用户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12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引起转发量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8662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青岛交通广播</a:t>
                      </a:r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FM897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266,0000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198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财经网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2295,0000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5458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光远看经济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230,0000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81138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战争史研究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620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长春国贸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96407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王巍</a:t>
                      </a:r>
                      <a:r>
                        <a:rPr 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64889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法制晚报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1643,0000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426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我是西蒙周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45301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西镇王胖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59398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纪许光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8203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新财富杂志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470533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范剑平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62516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吃吃教叫煮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28080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财上海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81864"/>
                  </a:ext>
                </a:extLst>
              </a:tr>
              <a:tr h="2283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法制日报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157,0000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345774"/>
                  </a:ext>
                </a:extLst>
              </a:tr>
            </a:tbl>
          </a:graphicData>
        </a:graphic>
      </p:graphicFrame>
      <p:sp>
        <p:nvSpPr>
          <p:cNvPr id="3" name="椭圆 2"/>
          <p:cNvSpPr/>
          <p:nvPr/>
        </p:nvSpPr>
        <p:spPr>
          <a:xfrm>
            <a:off x="737404" y="1203598"/>
            <a:ext cx="3690580" cy="28803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28318" y="4155926"/>
            <a:ext cx="3690580" cy="28803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>
            <a:stCxn id="3" idx="6"/>
          </p:cNvCxnSpPr>
          <p:nvPr/>
        </p:nvCxnSpPr>
        <p:spPr>
          <a:xfrm flipV="1">
            <a:off x="4427984" y="1296048"/>
            <a:ext cx="2952328" cy="515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16" idx="6"/>
          </p:cNvCxnSpPr>
          <p:nvPr/>
        </p:nvCxnSpPr>
        <p:spPr>
          <a:xfrm flipV="1">
            <a:off x="4418898" y="1608539"/>
            <a:ext cx="2942819" cy="26914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爆炸形 2 19"/>
          <p:cNvSpPr/>
          <p:nvPr/>
        </p:nvSpPr>
        <p:spPr>
          <a:xfrm>
            <a:off x="7380312" y="1134844"/>
            <a:ext cx="585150" cy="356786"/>
          </a:xfrm>
          <a:prstGeom prst="irregularSeal2">
            <a:avLst/>
          </a:prstGeom>
          <a:solidFill>
            <a:srgbClr val="C55A11">
              <a:alpha val="9804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爆炸形 2 22"/>
          <p:cNvSpPr/>
          <p:nvPr/>
        </p:nvSpPr>
        <p:spPr>
          <a:xfrm>
            <a:off x="7380312" y="1401284"/>
            <a:ext cx="683736" cy="316893"/>
          </a:xfrm>
          <a:prstGeom prst="irregularSeal2">
            <a:avLst/>
          </a:prstGeom>
          <a:solidFill>
            <a:srgbClr val="C55A11">
              <a:alpha val="9804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88857" y="2335809"/>
            <a:ext cx="557137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粉丝数多的用户多次转发，扩散力大，易引发爆点</a:t>
            </a:r>
          </a:p>
        </p:txBody>
      </p:sp>
    </p:spTree>
    <p:extLst>
      <p:ext uri="{BB962C8B-B14F-4D97-AF65-F5344CB8AC3E}">
        <p14:creationId xmlns:p14="http://schemas.microsoft.com/office/powerpoint/2010/main" val="170230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12626" y="2139703"/>
            <a:ext cx="8263830" cy="994172"/>
          </a:xfrm>
          <a:prstGeom prst="rect">
            <a:avLst/>
          </a:prstGeom>
        </p:spPr>
        <p:txBody>
          <a:bodyPr/>
          <a:lstStyle>
            <a:lvl1pPr algn="l" defTabSz="6839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/>
              <a:t>对于某项事件</a:t>
            </a:r>
            <a:r>
              <a:rPr lang="zh-CN" altLang="en-US" dirty="0"/>
              <a:t>，能否构建并还原事件传播路径？直观发现事件引爆节点？洞察事件渗透规模？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64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"/>
    </mc:Choice>
    <mc:Fallback xmlns="">
      <p:transition spd="slow" advTm="97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5576" y="1173135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转发次数、引起转发量最多的用户重合度低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5576" y="1678823"/>
            <a:ext cx="4420010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粉丝数多的微博用户，引起转发量多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576" y="2186449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3.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粉丝数多的用户多次转发，扩散力大</a:t>
            </a:r>
          </a:p>
        </p:txBody>
      </p:sp>
    </p:spTree>
    <p:extLst>
      <p:ext uri="{BB962C8B-B14F-4D97-AF65-F5344CB8AC3E}">
        <p14:creationId xmlns:p14="http://schemas.microsoft.com/office/powerpoint/2010/main" val="75664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5576" y="1173135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转发次数、引起转发量最多的用户重合度低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60132" y="1386435"/>
            <a:ext cx="2808312" cy="10156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反映微博的生态特性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粉丝数量       声量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5576" y="1678823"/>
            <a:ext cx="4420010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粉丝数多的微博用户，引起转发量多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576" y="2186449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3.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粉丝数多的用户多次转发，扩散力大</a:t>
            </a:r>
          </a:p>
        </p:txBody>
      </p:sp>
      <p:sp>
        <p:nvSpPr>
          <p:cNvPr id="5" name="右箭头 4"/>
          <p:cNvSpPr/>
          <p:nvPr/>
        </p:nvSpPr>
        <p:spPr>
          <a:xfrm>
            <a:off x="5320241" y="1714061"/>
            <a:ext cx="360000" cy="3600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7236296" y="2139702"/>
            <a:ext cx="36004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2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转发次数、转发量排行榜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5576" y="1173135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转发次数、引起转发量最多的用户重合度低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25326" y="1383671"/>
            <a:ext cx="2808312" cy="10156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反映微博的生态特性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粉丝数量       声量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5576" y="1678823"/>
            <a:ext cx="4420010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粉丝数多的微博用户，引起转发量多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576" y="2186449"/>
            <a:ext cx="4420009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3.</a:t>
            </a:r>
            <a:r>
              <a:rPr kumimoji="1" lang="zh-CN" altLang="en-US" sz="16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粉丝数多的用户多次转发，扩散力大</a:t>
            </a:r>
          </a:p>
        </p:txBody>
      </p:sp>
      <p:sp>
        <p:nvSpPr>
          <p:cNvPr id="3" name="矩形 2"/>
          <p:cNvSpPr/>
          <p:nvPr/>
        </p:nvSpPr>
        <p:spPr>
          <a:xfrm>
            <a:off x="779741" y="3327599"/>
            <a:ext cx="7753897" cy="96949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CN" altLang="en-US" sz="1900" dirty="0">
                <a:latin typeface="Heiti SC Light" charset="-122"/>
                <a:ea typeface="Heiti SC Light" charset="-122"/>
                <a:cs typeface="Heiti SC Light" charset="-122"/>
              </a:rPr>
              <a:t>当粉丝众多的微博大</a:t>
            </a:r>
            <a:r>
              <a:rPr kumimoji="1" lang="en-US" altLang="zh-CN" sz="1900" dirty="0">
                <a:latin typeface="Heiti SC Light" charset="-122"/>
                <a:ea typeface="Heiti SC Light" charset="-122"/>
                <a:cs typeface="Heiti SC Light" charset="-122"/>
              </a:rPr>
              <a:t>V</a:t>
            </a:r>
            <a:r>
              <a:rPr kumimoji="1" lang="zh-CN" altLang="en-US" sz="1900" dirty="0">
                <a:latin typeface="Heiti SC Light" charset="-122"/>
                <a:ea typeface="Heiti SC Light" charset="-122"/>
                <a:cs typeface="Heiti SC Light" charset="-122"/>
              </a:rPr>
              <a:t>参与转发时，易引发舆情热点，可作为预警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900" dirty="0">
                <a:latin typeface="Heiti SC Light" charset="-122"/>
                <a:ea typeface="Heiti SC Light" charset="-122"/>
                <a:cs typeface="Heiti SC Light" charset="-122"/>
              </a:rPr>
              <a:t>微博大</a:t>
            </a:r>
            <a:r>
              <a:rPr kumimoji="1" lang="en-US" altLang="zh-CN" sz="1900" dirty="0">
                <a:latin typeface="Heiti SC Light" charset="-122"/>
                <a:ea typeface="Heiti SC Light" charset="-122"/>
                <a:cs typeface="Heiti SC Light" charset="-122"/>
              </a:rPr>
              <a:t>V</a:t>
            </a:r>
            <a:r>
              <a:rPr kumimoji="1" lang="zh-CN" altLang="en-US" sz="1900" dirty="0">
                <a:latin typeface="Heiti SC Light" charset="-122"/>
                <a:ea typeface="Heiti SC Light" charset="-122"/>
                <a:cs typeface="Heiti SC Light" charset="-122"/>
              </a:rPr>
              <a:t>是网络传播的强力节点，是应对与干预的重点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8064" y="2930559"/>
            <a:ext cx="19741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200" b="1">
                <a:solidFill>
                  <a:schemeClr val="accent5">
                    <a:lumMod val="50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工作启示</a:t>
            </a:r>
            <a:endParaRPr kumimoji="1" lang="zh-CN" altLang="en-US" sz="2200" b="1" dirty="0">
              <a:solidFill>
                <a:schemeClr val="accent5">
                  <a:lumMod val="50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320241" y="1714061"/>
            <a:ext cx="360000" cy="3600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连接器 16"/>
          <p:cNvSpPr/>
          <p:nvPr/>
        </p:nvSpPr>
        <p:spPr>
          <a:xfrm>
            <a:off x="1008000" y="3600000"/>
            <a:ext cx="108000" cy="108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连接器 17"/>
          <p:cNvSpPr/>
          <p:nvPr/>
        </p:nvSpPr>
        <p:spPr>
          <a:xfrm>
            <a:off x="1008000" y="3960000"/>
            <a:ext cx="108000" cy="10800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949482" y="2676335"/>
            <a:ext cx="360000" cy="599936"/>
            <a:chOff x="6949462" y="2715766"/>
            <a:chExt cx="360000" cy="5999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5" name="下箭头 14"/>
            <p:cNvSpPr/>
            <p:nvPr/>
          </p:nvSpPr>
          <p:spPr>
            <a:xfrm>
              <a:off x="6949462" y="2955702"/>
              <a:ext cx="360000" cy="360000"/>
            </a:xfrm>
            <a:prstGeom prst="downArrow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039462" y="2787774"/>
              <a:ext cx="180000" cy="3600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39462" y="2859782"/>
              <a:ext cx="180000" cy="72008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039462" y="2715766"/>
              <a:ext cx="180000" cy="36000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1" name="直线箭头连接符 20"/>
          <p:cNvCxnSpPr/>
          <p:nvPr/>
        </p:nvCxnSpPr>
        <p:spPr>
          <a:xfrm>
            <a:off x="7219482" y="2139702"/>
            <a:ext cx="36004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9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99792" y="1794015"/>
            <a:ext cx="3312368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转发量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32040" y="3138522"/>
            <a:ext cx="374441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只有粉丝转发，其他人群没有响应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3138522"/>
            <a:ext cx="374441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只有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水军炒作，真实用户没有参与</a:t>
            </a:r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2699792" y="2469367"/>
            <a:ext cx="648072" cy="66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 flipV="1">
            <a:off x="5220072" y="2469367"/>
            <a:ext cx="1224136" cy="66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99792" y="1794015"/>
            <a:ext cx="3312368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转发量≠影响力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91880" y="834266"/>
            <a:ext cx="374441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只有粉丝转发，其他人群没有响应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91880" y="1266314"/>
            <a:ext cx="374441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只有</a:t>
            </a:r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水军炒作，真实用户没有参与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12494" y="3054114"/>
            <a:ext cx="6286964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Heiti SC Light" charset="-122"/>
                <a:ea typeface="Heiti SC Light" charset="-122"/>
                <a:cs typeface="Heiti SC Light" charset="-122"/>
              </a:rPr>
              <a:t>各个转发层级的人数可以反映事件在人群中的渗透深度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3754768" y="2544318"/>
            <a:ext cx="360000" cy="470902"/>
            <a:chOff x="6949462" y="2844800"/>
            <a:chExt cx="360000" cy="47090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1" name="下箭头 10"/>
            <p:cNvSpPr/>
            <p:nvPr/>
          </p:nvSpPr>
          <p:spPr>
            <a:xfrm>
              <a:off x="6949462" y="2955702"/>
              <a:ext cx="360000" cy="360000"/>
            </a:xfrm>
            <a:prstGeom prst="downArrow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039462" y="2844800"/>
              <a:ext cx="180000" cy="72008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1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渗透深度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107504" y="668472"/>
            <a:ext cx="9144000" cy="42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渗透深度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107504" y="668472"/>
            <a:ext cx="9144000" cy="4283968"/>
          </a:xfrm>
          <a:prstGeom prst="rect">
            <a:avLst/>
          </a:prstGeom>
        </p:spPr>
      </p:pic>
      <p:sp>
        <p:nvSpPr>
          <p:cNvPr id="2" name="线形标注 1 1"/>
          <p:cNvSpPr/>
          <p:nvPr/>
        </p:nvSpPr>
        <p:spPr>
          <a:xfrm>
            <a:off x="3131332" y="1164178"/>
            <a:ext cx="2232756" cy="415754"/>
          </a:xfrm>
          <a:prstGeom prst="borderCallout1">
            <a:avLst>
              <a:gd name="adj1" fmla="val 103341"/>
              <a:gd name="adj2" fmla="val 77884"/>
              <a:gd name="adj3" fmla="val 247105"/>
              <a:gd name="adj4" fmla="val 94760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第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5~7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层转发量增多</a:t>
            </a:r>
          </a:p>
        </p:txBody>
      </p:sp>
      <p:sp>
        <p:nvSpPr>
          <p:cNvPr id="5" name="椭圆 4"/>
          <p:cNvSpPr/>
          <p:nvPr/>
        </p:nvSpPr>
        <p:spPr>
          <a:xfrm>
            <a:off x="3131332" y="2124741"/>
            <a:ext cx="3096344" cy="2596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461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渗透深度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线形标注 1 1"/>
          <p:cNvSpPr/>
          <p:nvPr/>
        </p:nvSpPr>
        <p:spPr>
          <a:xfrm>
            <a:off x="3131332" y="1164178"/>
            <a:ext cx="2232756" cy="415754"/>
          </a:xfrm>
          <a:prstGeom prst="borderCallout1">
            <a:avLst>
              <a:gd name="adj1" fmla="val 103341"/>
              <a:gd name="adj2" fmla="val 77884"/>
              <a:gd name="adj3" fmla="val 247105"/>
              <a:gd name="adj4" fmla="val 9476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第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5~7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层转发量增多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4209170" y="1958677"/>
            <a:ext cx="360000" cy="470902"/>
            <a:chOff x="6949462" y="2844800"/>
            <a:chExt cx="360000" cy="47090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下箭头 11"/>
            <p:cNvSpPr/>
            <p:nvPr/>
          </p:nvSpPr>
          <p:spPr>
            <a:xfrm>
              <a:off x="6949462" y="2955702"/>
              <a:ext cx="360000" cy="360000"/>
            </a:xfrm>
            <a:prstGeom prst="downArrow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039462" y="2844800"/>
              <a:ext cx="180000" cy="72008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676610" y="2565729"/>
            <a:ext cx="542512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说明事件渗透深度大，群众产生共鸣</a:t>
            </a:r>
          </a:p>
        </p:txBody>
      </p:sp>
    </p:spTree>
    <p:extLst>
      <p:ext uri="{BB962C8B-B14F-4D97-AF65-F5344CB8AC3E}">
        <p14:creationId xmlns:p14="http://schemas.microsoft.com/office/powerpoint/2010/main" val="4215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51720" y="1892543"/>
            <a:ext cx="2736304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渗透深度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45444" y="840337"/>
            <a:ext cx="2736304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转发量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13883" y="1569377"/>
            <a:ext cx="158417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舆情事件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的影响力</a:t>
            </a:r>
          </a:p>
        </p:txBody>
      </p:sp>
      <p:cxnSp>
        <p:nvCxnSpPr>
          <p:cNvPr id="4" name="直线箭头连接符 3"/>
          <p:cNvCxnSpPr>
            <a:stCxn id="15" idx="3"/>
          </p:cNvCxnSpPr>
          <p:nvPr/>
        </p:nvCxnSpPr>
        <p:spPr>
          <a:xfrm>
            <a:off x="4781748" y="1117336"/>
            <a:ext cx="1512168" cy="92471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5" idx="3"/>
          </p:cNvCxnSpPr>
          <p:nvPr/>
        </p:nvCxnSpPr>
        <p:spPr>
          <a:xfrm>
            <a:off x="4788024" y="2169542"/>
            <a:ext cx="150589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045444" y="2944749"/>
            <a:ext cx="2736304" cy="553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传播热度</a:t>
            </a:r>
          </a:p>
        </p:txBody>
      </p:sp>
      <p:cxnSp>
        <p:nvCxnSpPr>
          <p:cNvPr id="35" name="直线箭头连接符 34"/>
          <p:cNvCxnSpPr>
            <a:stCxn id="8" idx="3"/>
          </p:cNvCxnSpPr>
          <p:nvPr/>
        </p:nvCxnSpPr>
        <p:spPr>
          <a:xfrm flipV="1">
            <a:off x="4781748" y="2334369"/>
            <a:ext cx="1512168" cy="8873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7" grpId="1" animBg="1"/>
      <p:bldP spid="8" grpId="0" animBg="1"/>
      <p:bldP spid="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1801"/>
          <a:stretch/>
        </p:blipFill>
        <p:spPr>
          <a:xfrm>
            <a:off x="108520" y="1203598"/>
            <a:ext cx="9144000" cy="3456384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6937" y="4644976"/>
            <a:ext cx="8920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2015-10-05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10-07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10-18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10-30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11-19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2016-06-01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21783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07481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-20538"/>
            <a:ext cx="5143500" cy="51435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-20538"/>
            <a:ext cx="5143500" cy="5143500"/>
          </a:xfrm>
          <a:prstGeom prst="rect">
            <a:avLst/>
          </a:prstGeom>
        </p:spPr>
      </p:pic>
      <p:sp>
        <p:nvSpPr>
          <p:cNvPr id="5" name="箭头: 右 4"/>
          <p:cNvSpPr/>
          <p:nvPr/>
        </p:nvSpPr>
        <p:spPr>
          <a:xfrm>
            <a:off x="3507481" y="1995686"/>
            <a:ext cx="488455" cy="4320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6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3"/>
    </mc:Choice>
    <mc:Fallback xmlns="">
      <p:transition spd="slow" advTm="1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1801"/>
          <a:stretch/>
        </p:blipFill>
        <p:spPr>
          <a:xfrm>
            <a:off x="108520" y="1203598"/>
            <a:ext cx="9144000" cy="3456384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2447764" y="1548471"/>
            <a:ext cx="2772308" cy="415754"/>
          </a:xfrm>
          <a:prstGeom prst="borderCallout1">
            <a:avLst>
              <a:gd name="adj1" fmla="val 61045"/>
              <a:gd name="adj2" fmla="val -873"/>
              <a:gd name="adj3" fmla="val -3849"/>
              <a:gd name="adj4" fmla="val -54459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事件最热时间是第一天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6937" y="4644976"/>
            <a:ext cx="8920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2015-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10-07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10-18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10-30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11-19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2016-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06-01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05675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1801"/>
          <a:stretch/>
        </p:blipFill>
        <p:spPr>
          <a:xfrm>
            <a:off x="108520" y="1203598"/>
            <a:ext cx="9144000" cy="3456384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2447764" y="1548471"/>
            <a:ext cx="2772308" cy="415754"/>
          </a:xfrm>
          <a:prstGeom prst="borderCallout1">
            <a:avLst>
              <a:gd name="adj1" fmla="val 61045"/>
              <a:gd name="adj2" fmla="val -873"/>
              <a:gd name="adj3" fmla="val -3849"/>
              <a:gd name="adj4" fmla="val -54459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事件最热时间是第一天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6937" y="4644976"/>
            <a:ext cx="8920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2015-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10-07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10-09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10-15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10-18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10-30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11-19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</a:t>
            </a:r>
            <a:r>
              <a:rPr kumimoji="1" lang="en-US" altLang="zh-CN" sz="1200" dirty="0">
                <a:solidFill>
                  <a:schemeClr val="accent2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2016-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06-01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3131840" y="3157735"/>
            <a:ext cx="2772308" cy="415754"/>
          </a:xfrm>
          <a:prstGeom prst="borderCallout1">
            <a:avLst>
              <a:gd name="adj1" fmla="val 61045"/>
              <a:gd name="adj2" fmla="val -873"/>
              <a:gd name="adj3" fmla="val 326058"/>
              <a:gd name="adj4" fmla="val -31783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三天后，热度基本消退</a:t>
            </a:r>
          </a:p>
        </p:txBody>
      </p:sp>
    </p:spTree>
    <p:extLst>
      <p:ext uri="{BB962C8B-B14F-4D97-AF65-F5344CB8AC3E}">
        <p14:creationId xmlns:p14="http://schemas.microsoft.com/office/powerpoint/2010/main" val="2028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4078" y="618242"/>
            <a:ext cx="42039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年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月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日各时间点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381934" y="1339431"/>
            <a:ext cx="9150080" cy="3113552"/>
            <a:chOff x="381934" y="1339431"/>
            <a:chExt cx="9150080" cy="31135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5" b="24148"/>
            <a:stretch/>
          </p:blipFill>
          <p:spPr>
            <a:xfrm>
              <a:off x="381934" y="1339431"/>
              <a:ext cx="8762066" cy="28400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2284" y="1339431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转发量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1561" y="4175984"/>
              <a:ext cx="8920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11:47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13:14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15:25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15:36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16:51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19:23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20:46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22:10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23:53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82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4078" y="618242"/>
            <a:ext cx="42039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年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月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日各时间点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381934" y="1339431"/>
            <a:ext cx="9150080" cy="3113552"/>
            <a:chOff x="381934" y="1339431"/>
            <a:chExt cx="9150080" cy="31135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5" b="24148"/>
            <a:stretch/>
          </p:blipFill>
          <p:spPr>
            <a:xfrm>
              <a:off x="381934" y="1339431"/>
              <a:ext cx="8762066" cy="28400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2284" y="1339431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转发量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1561" y="4175984"/>
              <a:ext cx="8920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11:47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13:14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15:25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15:36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16:51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19:23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20:46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22:10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23:53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920687" y="3127932"/>
            <a:ext cx="940731" cy="354102"/>
          </a:xfrm>
          <a:prstGeom prst="borderCallout1">
            <a:avLst>
              <a:gd name="adj1" fmla="val 18750"/>
              <a:gd name="adj2" fmla="val -8333"/>
              <a:gd name="adj3" fmla="val 117208"/>
              <a:gd name="adj4" fmla="val -15709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萌动期</a:t>
            </a:r>
          </a:p>
        </p:txBody>
      </p:sp>
      <p:sp>
        <p:nvSpPr>
          <p:cNvPr id="29" name="右大括号 28"/>
          <p:cNvSpPr/>
          <p:nvPr/>
        </p:nvSpPr>
        <p:spPr>
          <a:xfrm rot="16200000">
            <a:off x="1294660" y="3101829"/>
            <a:ext cx="151891" cy="981625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0687" y="2719548"/>
            <a:ext cx="52354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网络舆情突发事件已现端倪，少量的信息开始涌现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3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4078" y="618242"/>
            <a:ext cx="42039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年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月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日各时间点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381934" y="1339431"/>
            <a:ext cx="9150080" cy="3113552"/>
            <a:chOff x="381934" y="1339431"/>
            <a:chExt cx="9150080" cy="31135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5" b="24148"/>
            <a:stretch/>
          </p:blipFill>
          <p:spPr>
            <a:xfrm>
              <a:off x="381934" y="1339431"/>
              <a:ext cx="8762066" cy="28400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2284" y="1339431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转发量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1561" y="4175984"/>
              <a:ext cx="8920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11:47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13:14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15:25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15:36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16:51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19:23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20:46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22:10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23:53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920687" y="3127932"/>
            <a:ext cx="940731" cy="354102"/>
          </a:xfrm>
          <a:prstGeom prst="borderCallout1">
            <a:avLst>
              <a:gd name="adj1" fmla="val 18750"/>
              <a:gd name="adj2" fmla="val -8333"/>
              <a:gd name="adj3" fmla="val 117208"/>
              <a:gd name="adj4" fmla="val -157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萌动期</a:t>
            </a:r>
          </a:p>
        </p:txBody>
      </p:sp>
      <p:sp>
        <p:nvSpPr>
          <p:cNvPr id="13" name="线形标注 1 12"/>
          <p:cNvSpPr/>
          <p:nvPr/>
        </p:nvSpPr>
        <p:spPr>
          <a:xfrm>
            <a:off x="1187624" y="1889927"/>
            <a:ext cx="940731" cy="354102"/>
          </a:xfrm>
          <a:prstGeom prst="borderCallout1">
            <a:avLst>
              <a:gd name="adj1" fmla="val 95413"/>
              <a:gd name="adj2" fmla="val 69124"/>
              <a:gd name="adj3" fmla="val 242288"/>
              <a:gd name="adj4" fmla="val 98199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加速期</a:t>
            </a:r>
          </a:p>
        </p:txBody>
      </p:sp>
      <p:sp>
        <p:nvSpPr>
          <p:cNvPr id="29" name="右大括号 28"/>
          <p:cNvSpPr/>
          <p:nvPr/>
        </p:nvSpPr>
        <p:spPr>
          <a:xfrm rot="16200000">
            <a:off x="1294660" y="3101829"/>
            <a:ext cx="151891" cy="981625"/>
          </a:xfrm>
          <a:prstGeom prst="rightBr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87625" y="2278691"/>
            <a:ext cx="48245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>
                <a:latin typeface="Heiti SC Light" charset="-122"/>
                <a:ea typeface="Heiti SC Light" charset="-122"/>
                <a:cs typeface="Heiti SC Light" charset="-122"/>
              </a:rPr>
              <a:t>意见领袖出现，热度大幅增加，呈现出爆发性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0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4078" y="618242"/>
            <a:ext cx="42039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2015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年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10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月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5</a:t>
            </a:r>
            <a:r>
              <a:rPr kumimoji="1" lang="zh-CN" altLang="en-US" sz="2400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日各时间点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381934" y="1339431"/>
            <a:ext cx="9150080" cy="3113552"/>
            <a:chOff x="381934" y="1339431"/>
            <a:chExt cx="9150080" cy="31135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5" b="24148"/>
            <a:stretch/>
          </p:blipFill>
          <p:spPr>
            <a:xfrm>
              <a:off x="381934" y="1339431"/>
              <a:ext cx="8762066" cy="28400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442284" y="1339431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转发量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1561" y="4175984"/>
              <a:ext cx="8920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11:47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13:14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15:25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15:36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16:51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19:23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20:46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22:10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23:53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920687" y="3127932"/>
            <a:ext cx="940731" cy="354102"/>
          </a:xfrm>
          <a:prstGeom prst="borderCallout1">
            <a:avLst>
              <a:gd name="adj1" fmla="val 18750"/>
              <a:gd name="adj2" fmla="val -8333"/>
              <a:gd name="adj3" fmla="val 117208"/>
              <a:gd name="adj4" fmla="val -15709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萌动期</a:t>
            </a:r>
          </a:p>
        </p:txBody>
      </p:sp>
      <p:sp>
        <p:nvSpPr>
          <p:cNvPr id="13" name="线形标注 1 12"/>
          <p:cNvSpPr/>
          <p:nvPr/>
        </p:nvSpPr>
        <p:spPr>
          <a:xfrm>
            <a:off x="1187624" y="1889927"/>
            <a:ext cx="940731" cy="354102"/>
          </a:xfrm>
          <a:prstGeom prst="borderCallout1">
            <a:avLst>
              <a:gd name="adj1" fmla="val 95413"/>
              <a:gd name="adj2" fmla="val 69124"/>
              <a:gd name="adj3" fmla="val 242288"/>
              <a:gd name="adj4" fmla="val 98199"/>
            </a:avLst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加速期</a:t>
            </a:r>
          </a:p>
        </p:txBody>
      </p:sp>
      <p:sp>
        <p:nvSpPr>
          <p:cNvPr id="22" name="线形标注 1 21"/>
          <p:cNvSpPr/>
          <p:nvPr/>
        </p:nvSpPr>
        <p:spPr>
          <a:xfrm>
            <a:off x="4131056" y="2719548"/>
            <a:ext cx="940731" cy="354102"/>
          </a:xfrm>
          <a:prstGeom prst="borderCallout1">
            <a:avLst>
              <a:gd name="adj1" fmla="val 95413"/>
              <a:gd name="adj2" fmla="val 69124"/>
              <a:gd name="adj3" fmla="val 306846"/>
              <a:gd name="adj4" fmla="val 95162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成熟期</a:t>
            </a:r>
          </a:p>
        </p:txBody>
      </p:sp>
      <p:sp>
        <p:nvSpPr>
          <p:cNvPr id="28" name="右大括号 27"/>
          <p:cNvSpPr/>
          <p:nvPr/>
        </p:nvSpPr>
        <p:spPr>
          <a:xfrm rot="16200000">
            <a:off x="4559604" y="1717912"/>
            <a:ext cx="240818" cy="2952328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右大括号 28"/>
          <p:cNvSpPr/>
          <p:nvPr/>
        </p:nvSpPr>
        <p:spPr>
          <a:xfrm rot="16200000">
            <a:off x="1294660" y="3101829"/>
            <a:ext cx="151891" cy="981625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03849" y="2306893"/>
            <a:ext cx="4774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网络舆情主导意见已形成，关注人数</a:t>
            </a:r>
            <a:r>
              <a:rPr lang="zh-CN" altLang="en-US">
                <a:latin typeface="Heiti SC Light" charset="-122"/>
                <a:ea typeface="Heiti SC Light" charset="-122"/>
                <a:cs typeface="Heiti SC Light" charset="-122"/>
              </a:rPr>
              <a:t>相对稳定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72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883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  <p:sp>
        <p:nvSpPr>
          <p:cNvPr id="12" name="线形标注 1 11"/>
          <p:cNvSpPr/>
          <p:nvPr/>
        </p:nvSpPr>
        <p:spPr>
          <a:xfrm>
            <a:off x="2177479" y="2139702"/>
            <a:ext cx="4680519" cy="354102"/>
          </a:xfrm>
          <a:prstGeom prst="borderCallout1">
            <a:avLst>
              <a:gd name="adj1" fmla="val 95413"/>
              <a:gd name="adj2" fmla="val 69124"/>
              <a:gd name="adj3" fmla="val -78418"/>
              <a:gd name="adj4" fmla="val 5559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情感极性值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：网民对该事件呈现消极情感</a:t>
            </a:r>
          </a:p>
        </p:txBody>
      </p:sp>
    </p:spTree>
    <p:extLst>
      <p:ext uri="{BB962C8B-B14F-4D97-AF65-F5344CB8AC3E}">
        <p14:creationId xmlns:p14="http://schemas.microsoft.com/office/powerpoint/2010/main" val="144340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  <p:sp>
        <p:nvSpPr>
          <p:cNvPr id="7" name="椭圆 6"/>
          <p:cNvSpPr/>
          <p:nvPr/>
        </p:nvSpPr>
        <p:spPr>
          <a:xfrm>
            <a:off x="611561" y="1545334"/>
            <a:ext cx="1512167" cy="2682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线形标注 1 11"/>
          <p:cNvSpPr/>
          <p:nvPr/>
        </p:nvSpPr>
        <p:spPr>
          <a:xfrm>
            <a:off x="2336541" y="3255377"/>
            <a:ext cx="2523492" cy="354102"/>
          </a:xfrm>
          <a:prstGeom prst="borderCallout1">
            <a:avLst>
              <a:gd name="adj1" fmla="val 103743"/>
              <a:gd name="adj2" fmla="val 15871"/>
              <a:gd name="adj3" fmla="val -153387"/>
              <a:gd name="adj4" fmla="val -7773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加速期网民情感强烈</a:t>
            </a:r>
          </a:p>
        </p:txBody>
      </p:sp>
    </p:spTree>
    <p:extLst>
      <p:ext uri="{BB962C8B-B14F-4D97-AF65-F5344CB8AC3E}">
        <p14:creationId xmlns:p14="http://schemas.microsoft.com/office/powerpoint/2010/main" val="87805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5292080" y="1377231"/>
            <a:ext cx="720079" cy="11039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线形标注 1 14"/>
          <p:cNvSpPr/>
          <p:nvPr/>
        </p:nvSpPr>
        <p:spPr>
          <a:xfrm>
            <a:off x="2339752" y="3945640"/>
            <a:ext cx="2592288" cy="374400"/>
          </a:xfrm>
          <a:prstGeom prst="borderCallout1">
            <a:avLst>
              <a:gd name="adj1" fmla="val 50384"/>
              <a:gd name="adj2" fmla="val 99828"/>
              <a:gd name="adj3" fmla="val -399277"/>
              <a:gd name="adj4" fmla="val 126113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@</a:t>
            </a:r>
            <a:r>
              <a:rPr kumimoji="1" lang="zh-CN" altLang="en-US" dirty="0"/>
              <a:t>财经网转发处理结果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" y="836575"/>
            <a:ext cx="4446706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12626" y="2139703"/>
            <a:ext cx="8263830" cy="994172"/>
          </a:xfrm>
          <a:prstGeom prst="rect">
            <a:avLst/>
          </a:prstGeom>
        </p:spPr>
        <p:txBody>
          <a:bodyPr/>
          <a:lstStyle>
            <a:lvl1pPr algn="l" defTabSz="6839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基于可视化的青岛天价大虾事件回放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11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"/>
    </mc:Choice>
    <mc:Fallback xmlns="">
      <p:transition spd="slow" advTm="9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6185729" y="1458243"/>
            <a:ext cx="720079" cy="11039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线形标注 1 14"/>
          <p:cNvSpPr/>
          <p:nvPr/>
        </p:nvSpPr>
        <p:spPr>
          <a:xfrm>
            <a:off x="683568" y="3765850"/>
            <a:ext cx="5152637" cy="374400"/>
          </a:xfrm>
          <a:prstGeom prst="borderCallout1">
            <a:avLst>
              <a:gd name="adj1" fmla="val 96719"/>
              <a:gd name="adj2" fmla="val 98537"/>
              <a:gd name="adj3" fmla="val -368913"/>
              <a:gd name="adj4" fmla="val 108498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/>
              <a:t>@</a:t>
            </a:r>
            <a:r>
              <a:rPr kumimoji="1" lang="zh-CN" altLang="en-US" sz="1600" dirty="0"/>
              <a:t>财经网：商家罚款</a:t>
            </a:r>
            <a:r>
              <a:rPr kumimoji="1" lang="en-US" altLang="zh-CN" sz="1600" dirty="0"/>
              <a:t>9</a:t>
            </a:r>
            <a:r>
              <a:rPr kumimoji="1" lang="zh-CN" altLang="en-US" sz="1600" dirty="0"/>
              <a:t>万元、相关部门负责人停职检查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19" y="668472"/>
            <a:ext cx="4293986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  <p:sp>
        <p:nvSpPr>
          <p:cNvPr id="9" name="椭圆 8"/>
          <p:cNvSpPr/>
          <p:nvPr/>
        </p:nvSpPr>
        <p:spPr>
          <a:xfrm>
            <a:off x="6185729" y="1458243"/>
            <a:ext cx="720079" cy="11039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线形标注 1 12"/>
          <p:cNvSpPr/>
          <p:nvPr/>
        </p:nvSpPr>
        <p:spPr>
          <a:xfrm>
            <a:off x="3213693" y="2799817"/>
            <a:ext cx="3168352" cy="401337"/>
          </a:xfrm>
          <a:prstGeom prst="borderCallout1">
            <a:avLst>
              <a:gd name="adj1" fmla="val -1165"/>
              <a:gd name="adj2" fmla="val 60866"/>
              <a:gd name="adj3" fmla="val -93400"/>
              <a:gd name="adj4" fmla="val 98004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/>
              <a:t>事件发展和变化引起情感波动</a:t>
            </a:r>
          </a:p>
        </p:txBody>
      </p:sp>
      <p:sp>
        <p:nvSpPr>
          <p:cNvPr id="12" name="椭圆 11"/>
          <p:cNvSpPr/>
          <p:nvPr/>
        </p:nvSpPr>
        <p:spPr>
          <a:xfrm>
            <a:off x="5220073" y="1446449"/>
            <a:ext cx="720079" cy="939696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>
            <a:endCxn id="12" idx="4"/>
          </p:cNvCxnSpPr>
          <p:nvPr/>
        </p:nvCxnSpPr>
        <p:spPr>
          <a:xfrm flipV="1">
            <a:off x="5148064" y="2386145"/>
            <a:ext cx="432049" cy="413672"/>
          </a:xfrm>
          <a:prstGeom prst="lin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1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网民情感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-108521" y="987574"/>
            <a:ext cx="9252522" cy="3661375"/>
            <a:chOff x="-108521" y="987574"/>
            <a:chExt cx="9252522" cy="36613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24" b="14254"/>
            <a:stretch/>
          </p:blipFill>
          <p:spPr>
            <a:xfrm>
              <a:off x="1" y="1155677"/>
              <a:ext cx="9144000" cy="3288281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-108521" y="4371950"/>
              <a:ext cx="925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5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9:45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13:21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15:50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18:31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21:18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6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00:43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08:46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12:34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   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18:58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7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08:55</a:t>
              </a:r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      </a:t>
              </a:r>
              <a:r>
                <a:rPr kumimoji="1" lang="en-US" altLang="zh-CN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8</a:t>
              </a:r>
              <a:r>
                <a:rPr kumimoji="1" lang="zh-CN" altLang="en-US" sz="1200" dirty="0">
                  <a:solidFill>
                    <a:srgbClr val="C55A1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日</a:t>
              </a:r>
              <a:r>
                <a:rPr kumimoji="1"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13:38</a:t>
              </a:r>
              <a:endPara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496" y="987574"/>
              <a:ext cx="369332" cy="11521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情感极性值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598" y="915566"/>
            <a:ext cx="57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积极转发量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56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，消极转发量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1249</a:t>
            </a:r>
            <a:r>
              <a:rPr kumimoji="1" lang="zh-CN" altLang="en-US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，中立转发量</a:t>
            </a:r>
            <a:r>
              <a:rPr kumimoji="1" lang="en-US" altLang="zh-CN" sz="12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231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427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传播热度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11760" y="1531373"/>
            <a:ext cx="4752528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舆情事件的热度变化呈现出</a:t>
            </a:r>
            <a:r>
              <a:rPr kumimoji="1"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周期性规律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9587" y="2427734"/>
            <a:ext cx="2914381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网络舆情具有爆发突然性</a:t>
            </a:r>
          </a:p>
        </p:txBody>
      </p:sp>
      <p:sp>
        <p:nvSpPr>
          <p:cNvPr id="14" name="矩形 13"/>
          <p:cNvSpPr/>
          <p:nvPr/>
        </p:nvSpPr>
        <p:spPr>
          <a:xfrm>
            <a:off x="1261574" y="2900275"/>
            <a:ext cx="3130405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抓住舆情干预的黄金时间</a:t>
            </a:r>
          </a:p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在加速期之前介入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148064" y="2427734"/>
            <a:ext cx="2914381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网络舆情具有互动影响性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040051" y="2889981"/>
            <a:ext cx="3132349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及时处理事件</a:t>
            </a:r>
          </a:p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权威发布信息</a:t>
            </a:r>
          </a:p>
        </p:txBody>
      </p:sp>
    </p:spTree>
    <p:extLst>
      <p:ext uri="{BB962C8B-B14F-4D97-AF65-F5344CB8AC3E}">
        <p14:creationId xmlns:p14="http://schemas.microsoft.com/office/powerpoint/2010/main" val="108039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事件引发网民热词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43" y="899015"/>
            <a:ext cx="4320914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6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大</a:t>
            </a:r>
            <a:r>
              <a:rPr lang="en-US" altLang="zh-CN" sz="3200" b="1" dirty="0">
                <a:solidFill>
                  <a:srgbClr val="002060"/>
                </a:solidFill>
              </a:rPr>
              <a:t>V</a:t>
            </a:r>
            <a:r>
              <a:rPr lang="zh-CN" altLang="en-US" sz="3200" b="1" dirty="0">
                <a:solidFill>
                  <a:srgbClr val="002060"/>
                </a:solidFill>
              </a:rPr>
              <a:t>引发网民热词对比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2" y="1450592"/>
            <a:ext cx="8497036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7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网民关键词演变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27534"/>
            <a:ext cx="9144000" cy="27921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3393142"/>
            <a:ext cx="9144000" cy="184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6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典型事件传播模式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1" descr="bow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8" y="699542"/>
            <a:ext cx="1679431" cy="167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34364751466352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83518"/>
            <a:ext cx="2226553" cy="222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 descr="yanhu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68205"/>
            <a:ext cx="2376264" cy="237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1" descr="天津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46" y="2741554"/>
            <a:ext cx="23762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34368881470530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7" y="2677558"/>
            <a:ext cx="2448049" cy="244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34364607559099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92100" y="627534"/>
            <a:ext cx="2231510" cy="2170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1458952" y="845862"/>
            <a:ext cx="1024594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波纹式</a:t>
            </a:r>
          </a:p>
        </p:txBody>
      </p:sp>
      <p:sp>
        <p:nvSpPr>
          <p:cNvPr id="17" name="矩形 16"/>
          <p:cNvSpPr/>
          <p:nvPr/>
        </p:nvSpPr>
        <p:spPr>
          <a:xfrm>
            <a:off x="4882385" y="845862"/>
            <a:ext cx="1073741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蒲公英式</a:t>
            </a:r>
          </a:p>
        </p:txBody>
      </p:sp>
      <p:sp>
        <p:nvSpPr>
          <p:cNvPr id="18" name="矩形 17"/>
          <p:cNvSpPr/>
          <p:nvPr/>
        </p:nvSpPr>
        <p:spPr>
          <a:xfrm>
            <a:off x="8136904" y="821876"/>
            <a:ext cx="9716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菌落式</a:t>
            </a:r>
          </a:p>
        </p:txBody>
      </p:sp>
      <p:sp>
        <p:nvSpPr>
          <p:cNvPr id="19" name="矩形 18"/>
          <p:cNvSpPr/>
          <p:nvPr/>
        </p:nvSpPr>
        <p:spPr>
          <a:xfrm>
            <a:off x="1458952" y="2956267"/>
            <a:ext cx="1024594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双子星式</a:t>
            </a:r>
          </a:p>
        </p:txBody>
      </p:sp>
      <p:sp>
        <p:nvSpPr>
          <p:cNvPr id="20" name="矩形 19"/>
          <p:cNvSpPr/>
          <p:nvPr/>
        </p:nvSpPr>
        <p:spPr>
          <a:xfrm>
            <a:off x="4882385" y="2935968"/>
            <a:ext cx="107374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烟花式</a:t>
            </a:r>
          </a:p>
        </p:txBody>
      </p:sp>
      <p:sp>
        <p:nvSpPr>
          <p:cNvPr id="21" name="矩形 20"/>
          <p:cNvSpPr/>
          <p:nvPr/>
        </p:nvSpPr>
        <p:spPr>
          <a:xfrm>
            <a:off x="8136904" y="2813209"/>
            <a:ext cx="9716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蜂巢式</a:t>
            </a:r>
          </a:p>
        </p:txBody>
      </p:sp>
    </p:spTree>
    <p:extLst>
      <p:ext uri="{BB962C8B-B14F-4D97-AF65-F5344CB8AC3E}">
        <p14:creationId xmlns:p14="http://schemas.microsoft.com/office/powerpoint/2010/main" val="1246976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944078" y="-236562"/>
            <a:ext cx="8820058" cy="1271685"/>
          </a:xfrm>
          <a:prstGeom prst="rect">
            <a:avLst/>
          </a:prstGeom>
        </p:spPr>
        <p:txBody>
          <a:bodyPr vert="horz" lIns="91414" tIns="45718" rIns="91414" bIns="4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2060"/>
                </a:solidFill>
              </a:rPr>
              <a:t>典型事件传播模式分析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1" y="123663"/>
            <a:ext cx="611560" cy="544809"/>
          </a:xfrm>
          <a:prstGeom prst="rect">
            <a:avLst/>
          </a:prstGeom>
          <a:solidFill>
            <a:srgbClr val="5EC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18" rIns="91414" bIns="45718" rtlCol="0" anchor="ctr"/>
          <a:lstStyle/>
          <a:p>
            <a:pPr algn="ctr"/>
            <a:endParaRPr lang="zh-CN" altLang="en-US"/>
          </a:p>
        </p:txBody>
      </p:sp>
      <p:sp>
        <p:nvSpPr>
          <p:cNvPr id="22" name="Right Arrow 117"/>
          <p:cNvSpPr/>
          <p:nvPr/>
        </p:nvSpPr>
        <p:spPr>
          <a:xfrm>
            <a:off x="1447800" y="4536405"/>
            <a:ext cx="465138" cy="231775"/>
          </a:xfrm>
          <a:prstGeom prst="rightArrow">
            <a:avLst/>
          </a:prstGeom>
          <a:gradFill flip="none" rotWithShape="1">
            <a:gsLst>
              <a:gs pos="8000">
                <a:srgbClr val="000000"/>
              </a:gs>
              <a:gs pos="69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ight Arrow 116"/>
          <p:cNvSpPr/>
          <p:nvPr/>
        </p:nvSpPr>
        <p:spPr>
          <a:xfrm>
            <a:off x="1828800" y="3660516"/>
            <a:ext cx="465138" cy="231775"/>
          </a:xfrm>
          <a:prstGeom prst="rightArrow">
            <a:avLst/>
          </a:prstGeom>
          <a:gradFill flip="none" rotWithShape="1">
            <a:gsLst>
              <a:gs pos="8000">
                <a:srgbClr val="000000"/>
              </a:gs>
              <a:gs pos="69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ight Arrow 115"/>
          <p:cNvSpPr/>
          <p:nvPr/>
        </p:nvSpPr>
        <p:spPr>
          <a:xfrm>
            <a:off x="1447800" y="2643559"/>
            <a:ext cx="465138" cy="233363"/>
          </a:xfrm>
          <a:prstGeom prst="rightArrow">
            <a:avLst/>
          </a:prstGeom>
          <a:gradFill flip="none" rotWithShape="1">
            <a:gsLst>
              <a:gs pos="8000">
                <a:srgbClr val="000000"/>
              </a:gs>
              <a:gs pos="69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ight Arrow 114"/>
          <p:cNvSpPr/>
          <p:nvPr/>
        </p:nvSpPr>
        <p:spPr>
          <a:xfrm>
            <a:off x="1828800" y="1740297"/>
            <a:ext cx="465138" cy="231775"/>
          </a:xfrm>
          <a:prstGeom prst="rightArrow">
            <a:avLst/>
          </a:prstGeom>
          <a:gradFill flip="none" rotWithShape="1">
            <a:gsLst>
              <a:gs pos="8000">
                <a:srgbClr val="000000"/>
              </a:gs>
              <a:gs pos="69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113"/>
          <p:cNvSpPr/>
          <p:nvPr/>
        </p:nvSpPr>
        <p:spPr>
          <a:xfrm>
            <a:off x="1447800" y="913284"/>
            <a:ext cx="465138" cy="233362"/>
          </a:xfrm>
          <a:prstGeom prst="rightArrow">
            <a:avLst/>
          </a:prstGeom>
          <a:gradFill flip="none" rotWithShape="1">
            <a:gsLst>
              <a:gs pos="8000">
                <a:srgbClr val="000000"/>
              </a:gs>
              <a:gs pos="69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7" name="Group 96"/>
          <p:cNvGrpSpPr>
            <a:grpSpLocks/>
          </p:cNvGrpSpPr>
          <p:nvPr/>
        </p:nvGrpSpPr>
        <p:grpSpPr bwMode="auto">
          <a:xfrm>
            <a:off x="611188" y="2308597"/>
            <a:ext cx="906462" cy="911225"/>
            <a:chOff x="3017838" y="1647825"/>
            <a:chExt cx="914400" cy="919163"/>
          </a:xfrm>
        </p:grpSpPr>
        <p:sp>
          <p:nvSpPr>
            <p:cNvPr id="28" name="Oval 96"/>
            <p:cNvSpPr>
              <a:spLocks noChangeArrowheads="1"/>
            </p:cNvSpPr>
            <p:nvPr/>
          </p:nvSpPr>
          <p:spPr bwMode="auto">
            <a:xfrm>
              <a:off x="3017838" y="1647825"/>
              <a:ext cx="914400" cy="919163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29" name="Freeform 97"/>
            <p:cNvSpPr>
              <a:spLocks/>
            </p:cNvSpPr>
            <p:nvPr/>
          </p:nvSpPr>
          <p:spPr bwMode="auto">
            <a:xfrm>
              <a:off x="3185985" y="1686257"/>
              <a:ext cx="584512" cy="31386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56" y="35"/>
                </a:cxn>
                <a:cxn ang="0">
                  <a:pos x="139" y="84"/>
                </a:cxn>
                <a:cxn ang="0">
                  <a:pos x="77" y="58"/>
                </a:cxn>
                <a:cxn ang="0">
                  <a:pos x="16" y="83"/>
                </a:cxn>
                <a:cxn ang="0">
                  <a:pos x="0" y="32"/>
                </a:cxn>
                <a:cxn ang="0">
                  <a:pos x="77" y="0"/>
                </a:cxn>
              </a:cxnLst>
              <a:rect l="0" t="0" r="r" b="b"/>
              <a:pathLst>
                <a:path w="156" h="84">
                  <a:moveTo>
                    <a:pt x="77" y="0"/>
                  </a:moveTo>
                  <a:cubicBezTo>
                    <a:pt x="114" y="0"/>
                    <a:pt x="145" y="15"/>
                    <a:pt x="156" y="35"/>
                  </a:cubicBezTo>
                  <a:cubicBezTo>
                    <a:pt x="154" y="54"/>
                    <a:pt x="148" y="71"/>
                    <a:pt x="139" y="84"/>
                  </a:cubicBezTo>
                  <a:cubicBezTo>
                    <a:pt x="127" y="69"/>
                    <a:pt x="103" y="58"/>
                    <a:pt x="77" y="58"/>
                  </a:cubicBezTo>
                  <a:cubicBezTo>
                    <a:pt x="51" y="58"/>
                    <a:pt x="29" y="68"/>
                    <a:pt x="16" y="83"/>
                  </a:cubicBezTo>
                  <a:cubicBezTo>
                    <a:pt x="7" y="69"/>
                    <a:pt x="1" y="51"/>
                    <a:pt x="0" y="32"/>
                  </a:cubicBezTo>
                  <a:cubicBezTo>
                    <a:pt x="12" y="13"/>
                    <a:pt x="42" y="0"/>
                    <a:pt x="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61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98"/>
            <p:cNvSpPr>
              <a:spLocks/>
            </p:cNvSpPr>
            <p:nvPr/>
          </p:nvSpPr>
          <p:spPr bwMode="auto">
            <a:xfrm>
              <a:off x="3084513" y="2273300"/>
              <a:ext cx="779463" cy="258763"/>
            </a:xfrm>
            <a:custGeom>
              <a:avLst/>
              <a:gdLst>
                <a:gd name="T0" fmla="*/ 1460488857 w 208"/>
                <a:gd name="T1" fmla="*/ 970409808 h 69"/>
                <a:gd name="T2" fmla="*/ 2147483647 w 208"/>
                <a:gd name="T3" fmla="*/ 0 h 69"/>
                <a:gd name="T4" fmla="*/ 1460488857 w 208"/>
                <a:gd name="T5" fmla="*/ 731324152 h 69"/>
                <a:gd name="T6" fmla="*/ 0 w 208"/>
                <a:gd name="T7" fmla="*/ 0 h 69"/>
                <a:gd name="T8" fmla="*/ 1460488857 w 208"/>
                <a:gd name="T9" fmla="*/ 970409808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69"/>
                <a:gd name="T17" fmla="*/ 208 w 20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69">
                  <a:moveTo>
                    <a:pt x="104" y="69"/>
                  </a:moveTo>
                  <a:cubicBezTo>
                    <a:pt x="151" y="69"/>
                    <a:pt x="191" y="40"/>
                    <a:pt x="208" y="0"/>
                  </a:cubicBezTo>
                  <a:cubicBezTo>
                    <a:pt x="184" y="32"/>
                    <a:pt x="147" y="52"/>
                    <a:pt x="104" y="52"/>
                  </a:cubicBezTo>
                  <a:cubicBezTo>
                    <a:pt x="61" y="52"/>
                    <a:pt x="24" y="32"/>
                    <a:pt x="0" y="0"/>
                  </a:cubicBezTo>
                  <a:cubicBezTo>
                    <a:pt x="17" y="40"/>
                    <a:pt x="57" y="69"/>
                    <a:pt x="104" y="69"/>
                  </a:cubicBez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99"/>
            <p:cNvSpPr>
              <a:spLocks noChangeArrowheads="1"/>
            </p:cNvSpPr>
            <p:nvPr/>
          </p:nvSpPr>
          <p:spPr bwMode="auto">
            <a:xfrm>
              <a:off x="3313113" y="1947863"/>
              <a:ext cx="322263" cy="3222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 dirty="0"/>
            </a:p>
          </p:txBody>
        </p:sp>
        <p:sp>
          <p:nvSpPr>
            <p:cNvPr id="32" name="Freeform 100"/>
            <p:cNvSpPr>
              <a:spLocks/>
            </p:cNvSpPr>
            <p:nvPr/>
          </p:nvSpPr>
          <p:spPr bwMode="auto">
            <a:xfrm>
              <a:off x="3429001" y="1997075"/>
              <a:ext cx="112713" cy="223838"/>
            </a:xfrm>
            <a:custGeom>
              <a:avLst/>
              <a:gdLst>
                <a:gd name="T0" fmla="*/ 211738890 w 30"/>
                <a:gd name="T1" fmla="*/ 83506504 h 60"/>
                <a:gd name="T2" fmla="*/ 310546896 w 30"/>
                <a:gd name="T3" fmla="*/ 111340753 h 60"/>
                <a:gd name="T4" fmla="*/ 338777738 w 30"/>
                <a:gd name="T5" fmla="*/ 194847257 h 60"/>
                <a:gd name="T6" fmla="*/ 296431475 w 30"/>
                <a:gd name="T7" fmla="*/ 292269049 h 60"/>
                <a:gd name="T8" fmla="*/ 211738890 w 30"/>
                <a:gd name="T9" fmla="*/ 334022287 h 60"/>
                <a:gd name="T10" fmla="*/ 127042606 w 30"/>
                <a:gd name="T11" fmla="*/ 334022287 h 60"/>
                <a:gd name="T12" fmla="*/ 98811734 w 30"/>
                <a:gd name="T13" fmla="*/ 347941277 h 60"/>
                <a:gd name="T14" fmla="*/ 84696313 w 30"/>
                <a:gd name="T15" fmla="*/ 375775525 h 60"/>
                <a:gd name="T16" fmla="*/ 98811734 w 30"/>
                <a:gd name="T17" fmla="*/ 403609773 h 60"/>
                <a:gd name="T18" fmla="*/ 127042606 w 30"/>
                <a:gd name="T19" fmla="*/ 417528762 h 60"/>
                <a:gd name="T20" fmla="*/ 211738890 w 30"/>
                <a:gd name="T21" fmla="*/ 417528762 h 60"/>
                <a:gd name="T22" fmla="*/ 254085212 w 30"/>
                <a:gd name="T23" fmla="*/ 417528762 h 60"/>
                <a:gd name="T24" fmla="*/ 296431475 w 30"/>
                <a:gd name="T25" fmla="*/ 445363011 h 60"/>
                <a:gd name="T26" fmla="*/ 324662317 w 30"/>
                <a:gd name="T27" fmla="*/ 487116248 h 60"/>
                <a:gd name="T28" fmla="*/ 338777738 w 30"/>
                <a:gd name="T29" fmla="*/ 542788592 h 60"/>
                <a:gd name="T30" fmla="*/ 338777738 w 30"/>
                <a:gd name="T31" fmla="*/ 626295067 h 60"/>
                <a:gd name="T32" fmla="*/ 324662317 w 30"/>
                <a:gd name="T33" fmla="*/ 668044574 h 60"/>
                <a:gd name="T34" fmla="*/ 296431475 w 30"/>
                <a:gd name="T35" fmla="*/ 709797812 h 60"/>
                <a:gd name="T36" fmla="*/ 254085212 w 30"/>
                <a:gd name="T37" fmla="*/ 737635791 h 60"/>
                <a:gd name="T38" fmla="*/ 211738890 w 30"/>
                <a:gd name="T39" fmla="*/ 751551050 h 60"/>
                <a:gd name="T40" fmla="*/ 42346278 w 30"/>
                <a:gd name="T41" fmla="*/ 751551050 h 60"/>
                <a:gd name="T42" fmla="*/ 14115425 w 30"/>
                <a:gd name="T43" fmla="*/ 765470039 h 60"/>
                <a:gd name="T44" fmla="*/ 0 w 30"/>
                <a:gd name="T45" fmla="*/ 793304287 h 60"/>
                <a:gd name="T46" fmla="*/ 14115425 w 30"/>
                <a:gd name="T47" fmla="*/ 821138535 h 60"/>
                <a:gd name="T48" fmla="*/ 42346278 w 30"/>
                <a:gd name="T49" fmla="*/ 835057525 h 60"/>
                <a:gd name="T50" fmla="*/ 211738890 w 30"/>
                <a:gd name="T51" fmla="*/ 835057525 h 60"/>
                <a:gd name="T52" fmla="*/ 367012338 w 30"/>
                <a:gd name="T53" fmla="*/ 765470039 h 60"/>
                <a:gd name="T54" fmla="*/ 423474022 w 30"/>
                <a:gd name="T55" fmla="*/ 626295067 h 60"/>
                <a:gd name="T56" fmla="*/ 423474022 w 30"/>
                <a:gd name="T57" fmla="*/ 542788592 h 60"/>
                <a:gd name="T58" fmla="*/ 395243180 w 30"/>
                <a:gd name="T59" fmla="*/ 445363011 h 60"/>
                <a:gd name="T60" fmla="*/ 338777738 w 30"/>
                <a:gd name="T61" fmla="*/ 375775525 h 60"/>
                <a:gd name="T62" fmla="*/ 395243180 w 30"/>
                <a:gd name="T63" fmla="*/ 292269049 h 60"/>
                <a:gd name="T64" fmla="*/ 423474022 w 30"/>
                <a:gd name="T65" fmla="*/ 208766247 h 60"/>
                <a:gd name="T66" fmla="*/ 367012338 w 30"/>
                <a:gd name="T67" fmla="*/ 55672242 h 60"/>
                <a:gd name="T68" fmla="*/ 211738890 w 30"/>
                <a:gd name="T69" fmla="*/ 0 h 60"/>
                <a:gd name="T70" fmla="*/ 42346278 w 30"/>
                <a:gd name="T71" fmla="*/ 0 h 60"/>
                <a:gd name="T72" fmla="*/ 14115425 w 30"/>
                <a:gd name="T73" fmla="*/ 13918993 h 60"/>
                <a:gd name="T74" fmla="*/ 0 w 30"/>
                <a:gd name="T75" fmla="*/ 41753252 h 60"/>
                <a:gd name="T76" fmla="*/ 14115425 w 30"/>
                <a:gd name="T77" fmla="*/ 69587515 h 60"/>
                <a:gd name="T78" fmla="*/ 42346278 w 30"/>
                <a:gd name="T79" fmla="*/ 83506504 h 60"/>
                <a:gd name="T80" fmla="*/ 211738890 w 30"/>
                <a:gd name="T81" fmla="*/ 83506504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"/>
                <a:gd name="T124" fmla="*/ 0 h 60"/>
                <a:gd name="T125" fmla="*/ 30 w 30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" h="60">
                  <a:moveTo>
                    <a:pt x="15" y="6"/>
                  </a:moveTo>
                  <a:cubicBezTo>
                    <a:pt x="18" y="6"/>
                    <a:pt x="20" y="7"/>
                    <a:pt x="22" y="8"/>
                  </a:cubicBezTo>
                  <a:cubicBezTo>
                    <a:pt x="23" y="10"/>
                    <a:pt x="24" y="12"/>
                    <a:pt x="24" y="14"/>
                  </a:cubicBezTo>
                  <a:cubicBezTo>
                    <a:pt x="24" y="17"/>
                    <a:pt x="23" y="19"/>
                    <a:pt x="21" y="21"/>
                  </a:cubicBezTo>
                  <a:cubicBezTo>
                    <a:pt x="20" y="23"/>
                    <a:pt x="17" y="24"/>
                    <a:pt x="1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7" y="25"/>
                  </a:cubicBezTo>
                  <a:cubicBezTo>
                    <a:pt x="6" y="25"/>
                    <a:pt x="6" y="26"/>
                    <a:pt x="6" y="27"/>
                  </a:cubicBezTo>
                  <a:cubicBezTo>
                    <a:pt x="6" y="28"/>
                    <a:pt x="6" y="28"/>
                    <a:pt x="7" y="29"/>
                  </a:cubicBezTo>
                  <a:cubicBezTo>
                    <a:pt x="7" y="29"/>
                    <a:pt x="8" y="30"/>
                    <a:pt x="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9" y="31"/>
                    <a:pt x="20" y="32"/>
                    <a:pt x="21" y="32"/>
                  </a:cubicBezTo>
                  <a:cubicBezTo>
                    <a:pt x="22" y="33"/>
                    <a:pt x="23" y="34"/>
                    <a:pt x="23" y="35"/>
                  </a:cubicBezTo>
                  <a:cubicBezTo>
                    <a:pt x="24" y="36"/>
                    <a:pt x="24" y="38"/>
                    <a:pt x="24" y="39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3" y="48"/>
                  </a:cubicBezTo>
                  <a:cubicBezTo>
                    <a:pt x="23" y="49"/>
                    <a:pt x="22" y="50"/>
                    <a:pt x="21" y="51"/>
                  </a:cubicBezTo>
                  <a:cubicBezTo>
                    <a:pt x="20" y="52"/>
                    <a:pt x="19" y="53"/>
                    <a:pt x="18" y="53"/>
                  </a:cubicBezTo>
                  <a:cubicBezTo>
                    <a:pt x="17" y="54"/>
                    <a:pt x="16" y="54"/>
                    <a:pt x="15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2" y="54"/>
                    <a:pt x="1" y="54"/>
                    <a:pt x="1" y="55"/>
                  </a:cubicBezTo>
                  <a:cubicBezTo>
                    <a:pt x="0" y="55"/>
                    <a:pt x="0" y="56"/>
                    <a:pt x="0" y="57"/>
                  </a:cubicBezTo>
                  <a:cubicBezTo>
                    <a:pt x="0" y="58"/>
                    <a:pt x="0" y="58"/>
                    <a:pt x="1" y="59"/>
                  </a:cubicBezTo>
                  <a:cubicBezTo>
                    <a:pt x="1" y="60"/>
                    <a:pt x="2" y="60"/>
                    <a:pt x="3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9" y="60"/>
                    <a:pt x="23" y="58"/>
                    <a:pt x="26" y="55"/>
                  </a:cubicBezTo>
                  <a:cubicBezTo>
                    <a:pt x="28" y="53"/>
                    <a:pt x="30" y="49"/>
                    <a:pt x="30" y="45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6"/>
                    <a:pt x="29" y="34"/>
                    <a:pt x="28" y="32"/>
                  </a:cubicBezTo>
                  <a:cubicBezTo>
                    <a:pt x="27" y="30"/>
                    <a:pt x="26" y="28"/>
                    <a:pt x="24" y="27"/>
                  </a:cubicBezTo>
                  <a:cubicBezTo>
                    <a:pt x="26" y="25"/>
                    <a:pt x="27" y="24"/>
                    <a:pt x="28" y="21"/>
                  </a:cubicBezTo>
                  <a:cubicBezTo>
                    <a:pt x="29" y="19"/>
                    <a:pt x="30" y="17"/>
                    <a:pt x="30" y="15"/>
                  </a:cubicBezTo>
                  <a:cubicBezTo>
                    <a:pt x="30" y="10"/>
                    <a:pt x="29" y="7"/>
                    <a:pt x="26" y="4"/>
                  </a:cubicBezTo>
                  <a:cubicBezTo>
                    <a:pt x="23" y="1"/>
                    <a:pt x="20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33" name="Group 98"/>
          <p:cNvGrpSpPr>
            <a:grpSpLocks/>
          </p:cNvGrpSpPr>
          <p:nvPr/>
        </p:nvGrpSpPr>
        <p:grpSpPr bwMode="auto">
          <a:xfrm>
            <a:off x="611188" y="4182393"/>
            <a:ext cx="906462" cy="909637"/>
            <a:chOff x="4851400" y="1647825"/>
            <a:chExt cx="914400" cy="919163"/>
          </a:xfrm>
        </p:grpSpPr>
        <p:sp>
          <p:nvSpPr>
            <p:cNvPr id="34" name="Oval 101"/>
            <p:cNvSpPr>
              <a:spLocks noChangeArrowheads="1"/>
            </p:cNvSpPr>
            <p:nvPr/>
          </p:nvSpPr>
          <p:spPr bwMode="auto">
            <a:xfrm>
              <a:off x="4851400" y="1647825"/>
              <a:ext cx="914400" cy="919163"/>
            </a:xfrm>
            <a:prstGeom prst="ellipse">
              <a:avLst/>
            </a:prstGeom>
            <a:gradFill rotWithShape="1">
              <a:gsLst>
                <a:gs pos="0">
                  <a:srgbClr val="964B00"/>
                </a:gs>
                <a:gs pos="50000">
                  <a:srgbClr val="D86F00"/>
                </a:gs>
                <a:gs pos="100000">
                  <a:srgbClr val="FF8600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35" name="Freeform 102"/>
            <p:cNvSpPr>
              <a:spLocks/>
            </p:cNvSpPr>
            <p:nvPr/>
          </p:nvSpPr>
          <p:spPr bwMode="auto">
            <a:xfrm>
              <a:off x="5019547" y="1686324"/>
              <a:ext cx="584512" cy="31440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56" y="35"/>
                </a:cxn>
                <a:cxn ang="0">
                  <a:pos x="139" y="84"/>
                </a:cxn>
                <a:cxn ang="0">
                  <a:pos x="77" y="58"/>
                </a:cxn>
                <a:cxn ang="0">
                  <a:pos x="16" y="83"/>
                </a:cxn>
                <a:cxn ang="0">
                  <a:pos x="0" y="32"/>
                </a:cxn>
                <a:cxn ang="0">
                  <a:pos x="77" y="0"/>
                </a:cxn>
              </a:cxnLst>
              <a:rect l="0" t="0" r="r" b="b"/>
              <a:pathLst>
                <a:path w="156" h="84">
                  <a:moveTo>
                    <a:pt x="77" y="0"/>
                  </a:moveTo>
                  <a:cubicBezTo>
                    <a:pt x="114" y="0"/>
                    <a:pt x="145" y="15"/>
                    <a:pt x="156" y="35"/>
                  </a:cubicBezTo>
                  <a:cubicBezTo>
                    <a:pt x="154" y="54"/>
                    <a:pt x="148" y="71"/>
                    <a:pt x="139" y="84"/>
                  </a:cubicBezTo>
                  <a:cubicBezTo>
                    <a:pt x="127" y="69"/>
                    <a:pt x="103" y="58"/>
                    <a:pt x="77" y="58"/>
                  </a:cubicBezTo>
                  <a:cubicBezTo>
                    <a:pt x="51" y="58"/>
                    <a:pt x="29" y="68"/>
                    <a:pt x="16" y="83"/>
                  </a:cubicBezTo>
                  <a:cubicBezTo>
                    <a:pt x="7" y="69"/>
                    <a:pt x="1" y="51"/>
                    <a:pt x="0" y="32"/>
                  </a:cubicBezTo>
                  <a:cubicBezTo>
                    <a:pt x="12" y="13"/>
                    <a:pt x="42" y="0"/>
                    <a:pt x="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61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Freeform 103"/>
            <p:cNvSpPr>
              <a:spLocks/>
            </p:cNvSpPr>
            <p:nvPr/>
          </p:nvSpPr>
          <p:spPr bwMode="auto">
            <a:xfrm>
              <a:off x="4918075" y="2273300"/>
              <a:ext cx="779463" cy="258763"/>
            </a:xfrm>
            <a:custGeom>
              <a:avLst/>
              <a:gdLst>
                <a:gd name="T0" fmla="*/ 1460488857 w 208"/>
                <a:gd name="T1" fmla="*/ 970409808 h 69"/>
                <a:gd name="T2" fmla="*/ 2147483647 w 208"/>
                <a:gd name="T3" fmla="*/ 0 h 69"/>
                <a:gd name="T4" fmla="*/ 1460488857 w 208"/>
                <a:gd name="T5" fmla="*/ 731324152 h 69"/>
                <a:gd name="T6" fmla="*/ 0 w 208"/>
                <a:gd name="T7" fmla="*/ 0 h 69"/>
                <a:gd name="T8" fmla="*/ 1460488857 w 208"/>
                <a:gd name="T9" fmla="*/ 970409808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69"/>
                <a:gd name="T17" fmla="*/ 208 w 20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69">
                  <a:moveTo>
                    <a:pt x="104" y="69"/>
                  </a:moveTo>
                  <a:cubicBezTo>
                    <a:pt x="151" y="69"/>
                    <a:pt x="191" y="40"/>
                    <a:pt x="208" y="0"/>
                  </a:cubicBezTo>
                  <a:cubicBezTo>
                    <a:pt x="184" y="32"/>
                    <a:pt x="147" y="52"/>
                    <a:pt x="104" y="52"/>
                  </a:cubicBezTo>
                  <a:cubicBezTo>
                    <a:pt x="61" y="52"/>
                    <a:pt x="24" y="32"/>
                    <a:pt x="0" y="0"/>
                  </a:cubicBezTo>
                  <a:cubicBezTo>
                    <a:pt x="17" y="40"/>
                    <a:pt x="57" y="69"/>
                    <a:pt x="104" y="69"/>
                  </a:cubicBez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Oval 104"/>
            <p:cNvSpPr>
              <a:spLocks noChangeArrowheads="1"/>
            </p:cNvSpPr>
            <p:nvPr/>
          </p:nvSpPr>
          <p:spPr bwMode="auto">
            <a:xfrm>
              <a:off x="5146675" y="1947863"/>
              <a:ext cx="322263" cy="3222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38" name="Freeform 105"/>
            <p:cNvSpPr>
              <a:spLocks/>
            </p:cNvSpPr>
            <p:nvPr/>
          </p:nvSpPr>
          <p:spPr bwMode="auto">
            <a:xfrm>
              <a:off x="5251450" y="2000250"/>
              <a:ext cx="112713" cy="217488"/>
            </a:xfrm>
            <a:custGeom>
              <a:avLst/>
              <a:gdLst>
                <a:gd name="T0" fmla="*/ 84696313 w 30"/>
                <a:gd name="T1" fmla="*/ 70304882 h 58"/>
                <a:gd name="T2" fmla="*/ 381127759 w 30"/>
                <a:gd name="T3" fmla="*/ 70304882 h 58"/>
                <a:gd name="T4" fmla="*/ 409358601 w 30"/>
                <a:gd name="T5" fmla="*/ 70304882 h 58"/>
                <a:gd name="T6" fmla="*/ 423474022 w 30"/>
                <a:gd name="T7" fmla="*/ 42181426 h 58"/>
                <a:gd name="T8" fmla="*/ 409358601 w 30"/>
                <a:gd name="T9" fmla="*/ 0 h 58"/>
                <a:gd name="T10" fmla="*/ 381127759 w 30"/>
                <a:gd name="T11" fmla="*/ 0 h 58"/>
                <a:gd name="T12" fmla="*/ 42346278 w 30"/>
                <a:gd name="T13" fmla="*/ 0 h 58"/>
                <a:gd name="T14" fmla="*/ 0 w 30"/>
                <a:gd name="T15" fmla="*/ 42181426 h 58"/>
                <a:gd name="T16" fmla="*/ 0 w 30"/>
                <a:gd name="T17" fmla="*/ 365586100 h 58"/>
                <a:gd name="T18" fmla="*/ 42346278 w 30"/>
                <a:gd name="T19" fmla="*/ 407767511 h 58"/>
                <a:gd name="T20" fmla="*/ 211738890 w 30"/>
                <a:gd name="T21" fmla="*/ 407767511 h 58"/>
                <a:gd name="T22" fmla="*/ 254085212 w 30"/>
                <a:gd name="T23" fmla="*/ 407767511 h 58"/>
                <a:gd name="T24" fmla="*/ 296431475 w 30"/>
                <a:gd name="T25" fmla="*/ 435890952 h 58"/>
                <a:gd name="T26" fmla="*/ 324662317 w 30"/>
                <a:gd name="T27" fmla="*/ 478072364 h 58"/>
                <a:gd name="T28" fmla="*/ 338777738 w 30"/>
                <a:gd name="T29" fmla="*/ 534315613 h 58"/>
                <a:gd name="T30" fmla="*/ 338777738 w 30"/>
                <a:gd name="T31" fmla="*/ 604620465 h 58"/>
                <a:gd name="T32" fmla="*/ 324662317 w 30"/>
                <a:gd name="T33" fmla="*/ 660863597 h 58"/>
                <a:gd name="T34" fmla="*/ 296431475 w 30"/>
                <a:gd name="T35" fmla="*/ 688987038 h 58"/>
                <a:gd name="T36" fmla="*/ 254085212 w 30"/>
                <a:gd name="T37" fmla="*/ 717106729 h 58"/>
                <a:gd name="T38" fmla="*/ 211738890 w 30"/>
                <a:gd name="T39" fmla="*/ 731168449 h 58"/>
                <a:gd name="T40" fmla="*/ 42346278 w 30"/>
                <a:gd name="T41" fmla="*/ 731168449 h 58"/>
                <a:gd name="T42" fmla="*/ 14115425 w 30"/>
                <a:gd name="T43" fmla="*/ 745230170 h 58"/>
                <a:gd name="T44" fmla="*/ 0 w 30"/>
                <a:gd name="T45" fmla="*/ 773353611 h 58"/>
                <a:gd name="T46" fmla="*/ 14115425 w 30"/>
                <a:gd name="T47" fmla="*/ 801473302 h 58"/>
                <a:gd name="T48" fmla="*/ 42346278 w 30"/>
                <a:gd name="T49" fmla="*/ 815535022 h 58"/>
                <a:gd name="T50" fmla="*/ 211738890 w 30"/>
                <a:gd name="T51" fmla="*/ 815535022 h 58"/>
                <a:gd name="T52" fmla="*/ 352896916 w 30"/>
                <a:gd name="T53" fmla="*/ 759291890 h 58"/>
                <a:gd name="T54" fmla="*/ 423474022 w 30"/>
                <a:gd name="T55" fmla="*/ 604620465 h 58"/>
                <a:gd name="T56" fmla="*/ 423474022 w 30"/>
                <a:gd name="T57" fmla="*/ 534315613 h 58"/>
                <a:gd name="T58" fmla="*/ 352896916 w 30"/>
                <a:gd name="T59" fmla="*/ 379644070 h 58"/>
                <a:gd name="T60" fmla="*/ 211738890 w 30"/>
                <a:gd name="T61" fmla="*/ 323400938 h 58"/>
                <a:gd name="T62" fmla="*/ 84696313 w 30"/>
                <a:gd name="T63" fmla="*/ 323400938 h 58"/>
                <a:gd name="T64" fmla="*/ 84696313 w 30"/>
                <a:gd name="T65" fmla="*/ 70304882 h 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"/>
                <a:gd name="T100" fmla="*/ 0 h 58"/>
                <a:gd name="T101" fmla="*/ 30 w 30"/>
                <a:gd name="T102" fmla="*/ 58 h 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" h="58">
                  <a:moveTo>
                    <a:pt x="6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9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30" y="2"/>
                    <a:pt x="29" y="1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8" y="29"/>
                  </a:cubicBezTo>
                  <a:cubicBezTo>
                    <a:pt x="19" y="30"/>
                    <a:pt x="20" y="31"/>
                    <a:pt x="21" y="31"/>
                  </a:cubicBezTo>
                  <a:cubicBezTo>
                    <a:pt x="22" y="32"/>
                    <a:pt x="23" y="33"/>
                    <a:pt x="23" y="34"/>
                  </a:cubicBezTo>
                  <a:cubicBezTo>
                    <a:pt x="24" y="35"/>
                    <a:pt x="24" y="36"/>
                    <a:pt x="24" y="38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5"/>
                    <a:pt x="24" y="46"/>
                    <a:pt x="23" y="47"/>
                  </a:cubicBezTo>
                  <a:cubicBezTo>
                    <a:pt x="23" y="48"/>
                    <a:pt x="22" y="49"/>
                    <a:pt x="21" y="49"/>
                  </a:cubicBezTo>
                  <a:cubicBezTo>
                    <a:pt x="20" y="50"/>
                    <a:pt x="19" y="51"/>
                    <a:pt x="18" y="51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2"/>
                    <a:pt x="2" y="52"/>
                    <a:pt x="1" y="53"/>
                  </a:cubicBezTo>
                  <a:cubicBezTo>
                    <a:pt x="1" y="54"/>
                    <a:pt x="0" y="54"/>
                    <a:pt x="0" y="55"/>
                  </a:cubicBezTo>
                  <a:cubicBezTo>
                    <a:pt x="0" y="56"/>
                    <a:pt x="1" y="56"/>
                    <a:pt x="1" y="57"/>
                  </a:cubicBezTo>
                  <a:cubicBezTo>
                    <a:pt x="2" y="58"/>
                    <a:pt x="2" y="58"/>
                    <a:pt x="3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9" y="58"/>
                    <a:pt x="22" y="56"/>
                    <a:pt x="25" y="54"/>
                  </a:cubicBezTo>
                  <a:cubicBezTo>
                    <a:pt x="28" y="51"/>
                    <a:pt x="30" y="47"/>
                    <a:pt x="30" y="4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3"/>
                    <a:pt x="28" y="30"/>
                    <a:pt x="25" y="27"/>
                  </a:cubicBezTo>
                  <a:cubicBezTo>
                    <a:pt x="22" y="24"/>
                    <a:pt x="19" y="23"/>
                    <a:pt x="1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5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39" name="Group 108"/>
          <p:cNvGrpSpPr>
            <a:grpSpLocks/>
          </p:cNvGrpSpPr>
          <p:nvPr/>
        </p:nvGrpSpPr>
        <p:grpSpPr bwMode="auto">
          <a:xfrm>
            <a:off x="992188" y="1419622"/>
            <a:ext cx="906462" cy="909638"/>
            <a:chOff x="3021013" y="3425825"/>
            <a:chExt cx="914400" cy="917575"/>
          </a:xfrm>
        </p:grpSpPr>
        <p:sp>
          <p:nvSpPr>
            <p:cNvPr id="40" name="Oval 135"/>
            <p:cNvSpPr>
              <a:spLocks noChangeArrowheads="1"/>
            </p:cNvSpPr>
            <p:nvPr/>
          </p:nvSpPr>
          <p:spPr bwMode="auto">
            <a:xfrm>
              <a:off x="3021013" y="3425825"/>
              <a:ext cx="914400" cy="91757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Freeform 136"/>
            <p:cNvSpPr>
              <a:spLocks/>
            </p:cNvSpPr>
            <p:nvPr/>
          </p:nvSpPr>
          <p:spPr bwMode="auto">
            <a:xfrm>
              <a:off x="3189160" y="3462657"/>
              <a:ext cx="586113" cy="315466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56" y="34"/>
                </a:cxn>
                <a:cxn ang="0">
                  <a:pos x="139" y="84"/>
                </a:cxn>
                <a:cxn ang="0">
                  <a:pos x="77" y="58"/>
                </a:cxn>
                <a:cxn ang="0">
                  <a:pos x="17" y="82"/>
                </a:cxn>
                <a:cxn ang="0">
                  <a:pos x="0" y="31"/>
                </a:cxn>
                <a:cxn ang="0">
                  <a:pos x="77" y="0"/>
                </a:cxn>
              </a:cxnLst>
              <a:rect l="0" t="0" r="r" b="b"/>
              <a:pathLst>
                <a:path w="156" h="84">
                  <a:moveTo>
                    <a:pt x="77" y="0"/>
                  </a:moveTo>
                  <a:cubicBezTo>
                    <a:pt x="114" y="0"/>
                    <a:pt x="145" y="14"/>
                    <a:pt x="156" y="34"/>
                  </a:cubicBezTo>
                  <a:cubicBezTo>
                    <a:pt x="154" y="53"/>
                    <a:pt x="149" y="71"/>
                    <a:pt x="139" y="84"/>
                  </a:cubicBezTo>
                  <a:cubicBezTo>
                    <a:pt x="127" y="68"/>
                    <a:pt x="104" y="58"/>
                    <a:pt x="77" y="58"/>
                  </a:cubicBezTo>
                  <a:cubicBezTo>
                    <a:pt x="51" y="58"/>
                    <a:pt x="29" y="67"/>
                    <a:pt x="17" y="82"/>
                  </a:cubicBezTo>
                  <a:cubicBezTo>
                    <a:pt x="7" y="69"/>
                    <a:pt x="1" y="51"/>
                    <a:pt x="0" y="31"/>
                  </a:cubicBezTo>
                  <a:cubicBezTo>
                    <a:pt x="12" y="13"/>
                    <a:pt x="42" y="0"/>
                    <a:pt x="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61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Freeform 137"/>
            <p:cNvSpPr>
              <a:spLocks/>
            </p:cNvSpPr>
            <p:nvPr/>
          </p:nvSpPr>
          <p:spPr bwMode="auto">
            <a:xfrm>
              <a:off x="3089275" y="4048125"/>
              <a:ext cx="779463" cy="258763"/>
            </a:xfrm>
            <a:custGeom>
              <a:avLst/>
              <a:gdLst>
                <a:gd name="T0" fmla="*/ 1460488857 w 208"/>
                <a:gd name="T1" fmla="*/ 970409808 h 69"/>
                <a:gd name="T2" fmla="*/ 2147483647 w 208"/>
                <a:gd name="T3" fmla="*/ 0 h 69"/>
                <a:gd name="T4" fmla="*/ 1460488857 w 208"/>
                <a:gd name="T5" fmla="*/ 745387352 h 69"/>
                <a:gd name="T6" fmla="*/ 0 w 208"/>
                <a:gd name="T7" fmla="*/ 0 h 69"/>
                <a:gd name="T8" fmla="*/ 1460488857 w 208"/>
                <a:gd name="T9" fmla="*/ 970409808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69"/>
                <a:gd name="T17" fmla="*/ 208 w 20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69">
                  <a:moveTo>
                    <a:pt x="104" y="69"/>
                  </a:moveTo>
                  <a:cubicBezTo>
                    <a:pt x="151" y="69"/>
                    <a:pt x="191" y="41"/>
                    <a:pt x="208" y="0"/>
                  </a:cubicBezTo>
                  <a:cubicBezTo>
                    <a:pt x="185" y="32"/>
                    <a:pt x="147" y="53"/>
                    <a:pt x="104" y="53"/>
                  </a:cubicBezTo>
                  <a:cubicBezTo>
                    <a:pt x="62" y="53"/>
                    <a:pt x="24" y="32"/>
                    <a:pt x="0" y="0"/>
                  </a:cubicBezTo>
                  <a:cubicBezTo>
                    <a:pt x="17" y="41"/>
                    <a:pt x="57" y="69"/>
                    <a:pt x="104" y="69"/>
                  </a:cubicBez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Oval 138"/>
            <p:cNvSpPr>
              <a:spLocks noChangeArrowheads="1"/>
            </p:cNvSpPr>
            <p:nvPr/>
          </p:nvSpPr>
          <p:spPr bwMode="auto">
            <a:xfrm>
              <a:off x="3317875" y="3725863"/>
              <a:ext cx="322263" cy="3175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44" name="Freeform 139"/>
            <p:cNvSpPr>
              <a:spLocks/>
            </p:cNvSpPr>
            <p:nvPr/>
          </p:nvSpPr>
          <p:spPr bwMode="auto">
            <a:xfrm>
              <a:off x="3422650" y="3773488"/>
              <a:ext cx="112713" cy="217488"/>
            </a:xfrm>
            <a:custGeom>
              <a:avLst/>
              <a:gdLst>
                <a:gd name="T0" fmla="*/ 395243180 w 30"/>
                <a:gd name="T1" fmla="*/ 323400938 h 58"/>
                <a:gd name="T2" fmla="*/ 423474022 w 30"/>
                <a:gd name="T3" fmla="*/ 210914616 h 58"/>
                <a:gd name="T4" fmla="*/ 352896916 w 30"/>
                <a:gd name="T5" fmla="*/ 70304882 h 58"/>
                <a:gd name="T6" fmla="*/ 183504290 w 30"/>
                <a:gd name="T7" fmla="*/ 0 h 58"/>
                <a:gd name="T8" fmla="*/ 84696313 w 30"/>
                <a:gd name="T9" fmla="*/ 28123448 h 58"/>
                <a:gd name="T10" fmla="*/ 14115425 w 30"/>
                <a:gd name="T11" fmla="*/ 98428323 h 58"/>
                <a:gd name="T12" fmla="*/ 14115425 w 30"/>
                <a:gd name="T13" fmla="*/ 126548043 h 58"/>
                <a:gd name="T14" fmla="*/ 28230850 w 30"/>
                <a:gd name="T15" fmla="*/ 154671484 h 58"/>
                <a:gd name="T16" fmla="*/ 56461699 w 30"/>
                <a:gd name="T17" fmla="*/ 168733204 h 58"/>
                <a:gd name="T18" fmla="*/ 84696313 w 30"/>
                <a:gd name="T19" fmla="*/ 140609763 h 58"/>
                <a:gd name="T20" fmla="*/ 127042606 w 30"/>
                <a:gd name="T21" fmla="*/ 98428323 h 58"/>
                <a:gd name="T22" fmla="*/ 197619711 w 30"/>
                <a:gd name="T23" fmla="*/ 84366602 h 58"/>
                <a:gd name="T24" fmla="*/ 296431475 w 30"/>
                <a:gd name="T25" fmla="*/ 126548043 h 58"/>
                <a:gd name="T26" fmla="*/ 338777738 w 30"/>
                <a:gd name="T27" fmla="*/ 210914616 h 58"/>
                <a:gd name="T28" fmla="*/ 324662317 w 30"/>
                <a:gd name="T29" fmla="*/ 281219527 h 58"/>
                <a:gd name="T30" fmla="*/ 14115425 w 30"/>
                <a:gd name="T31" fmla="*/ 759291890 h 58"/>
                <a:gd name="T32" fmla="*/ 0 w 30"/>
                <a:gd name="T33" fmla="*/ 787411581 h 58"/>
                <a:gd name="T34" fmla="*/ 56461699 w 30"/>
                <a:gd name="T35" fmla="*/ 815535022 h 58"/>
                <a:gd name="T36" fmla="*/ 381127759 w 30"/>
                <a:gd name="T37" fmla="*/ 815535022 h 58"/>
                <a:gd name="T38" fmla="*/ 409358601 w 30"/>
                <a:gd name="T39" fmla="*/ 815535022 h 58"/>
                <a:gd name="T40" fmla="*/ 423474022 w 30"/>
                <a:gd name="T41" fmla="*/ 787411581 h 58"/>
                <a:gd name="T42" fmla="*/ 409358601 w 30"/>
                <a:gd name="T43" fmla="*/ 745230170 h 58"/>
                <a:gd name="T44" fmla="*/ 381127759 w 30"/>
                <a:gd name="T45" fmla="*/ 745230170 h 58"/>
                <a:gd name="T46" fmla="*/ 127042606 w 30"/>
                <a:gd name="T47" fmla="*/ 745230170 h 58"/>
                <a:gd name="T48" fmla="*/ 395243180 w 30"/>
                <a:gd name="T49" fmla="*/ 323400938 h 5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"/>
                <a:gd name="T76" fmla="*/ 0 h 58"/>
                <a:gd name="T77" fmla="*/ 30 w 30"/>
                <a:gd name="T78" fmla="*/ 58 h 5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" h="58">
                  <a:moveTo>
                    <a:pt x="28" y="23"/>
                  </a:moveTo>
                  <a:cubicBezTo>
                    <a:pt x="29" y="20"/>
                    <a:pt x="30" y="18"/>
                    <a:pt x="30" y="15"/>
                  </a:cubicBezTo>
                  <a:cubicBezTo>
                    <a:pt x="30" y="11"/>
                    <a:pt x="28" y="8"/>
                    <a:pt x="25" y="5"/>
                  </a:cubicBezTo>
                  <a:cubicBezTo>
                    <a:pt x="22" y="2"/>
                    <a:pt x="18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11" y="6"/>
                    <a:pt x="12" y="6"/>
                    <a:pt x="14" y="6"/>
                  </a:cubicBezTo>
                  <a:cubicBezTo>
                    <a:pt x="16" y="6"/>
                    <a:pt x="19" y="7"/>
                    <a:pt x="21" y="9"/>
                  </a:cubicBezTo>
                  <a:cubicBezTo>
                    <a:pt x="23" y="11"/>
                    <a:pt x="24" y="13"/>
                    <a:pt x="24" y="15"/>
                  </a:cubicBezTo>
                  <a:cubicBezTo>
                    <a:pt x="24" y="17"/>
                    <a:pt x="23" y="18"/>
                    <a:pt x="23" y="2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5"/>
                    <a:pt x="0" y="55"/>
                    <a:pt x="0" y="56"/>
                  </a:cubicBezTo>
                  <a:cubicBezTo>
                    <a:pt x="0" y="58"/>
                    <a:pt x="2" y="58"/>
                    <a:pt x="4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9" y="58"/>
                    <a:pt x="29" y="58"/>
                  </a:cubicBezTo>
                  <a:cubicBezTo>
                    <a:pt x="30" y="57"/>
                    <a:pt x="30" y="56"/>
                    <a:pt x="30" y="56"/>
                  </a:cubicBezTo>
                  <a:cubicBezTo>
                    <a:pt x="30" y="55"/>
                    <a:pt x="30" y="54"/>
                    <a:pt x="29" y="53"/>
                  </a:cubicBezTo>
                  <a:cubicBezTo>
                    <a:pt x="29" y="53"/>
                    <a:pt x="28" y="53"/>
                    <a:pt x="27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8" y="23"/>
                    <a:pt x="28" y="23"/>
                    <a:pt x="28" y="2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Group 101"/>
          <p:cNvGrpSpPr>
            <a:grpSpLocks/>
          </p:cNvGrpSpPr>
          <p:nvPr/>
        </p:nvGrpSpPr>
        <p:grpSpPr bwMode="auto">
          <a:xfrm>
            <a:off x="990600" y="3335079"/>
            <a:ext cx="911225" cy="911225"/>
            <a:chOff x="3478213" y="2536825"/>
            <a:chExt cx="919163" cy="919163"/>
          </a:xfrm>
        </p:grpSpPr>
        <p:sp>
          <p:nvSpPr>
            <p:cNvPr id="46" name="Oval 151"/>
            <p:cNvSpPr>
              <a:spLocks noChangeArrowheads="1"/>
            </p:cNvSpPr>
            <p:nvPr/>
          </p:nvSpPr>
          <p:spPr bwMode="auto">
            <a:xfrm>
              <a:off x="3478213" y="2536825"/>
              <a:ext cx="919163" cy="919163"/>
            </a:xfrm>
            <a:prstGeom prst="ellipse">
              <a:avLst/>
            </a:prstGeom>
            <a:gradFill rotWithShape="1">
              <a:gsLst>
                <a:gs pos="0">
                  <a:srgbClr val="391157"/>
                </a:gs>
                <a:gs pos="50000">
                  <a:srgbClr val="551E7F"/>
                </a:gs>
                <a:gs pos="100000">
                  <a:srgbClr val="672698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47" name="Freeform 152"/>
            <p:cNvSpPr>
              <a:spLocks/>
            </p:cNvSpPr>
            <p:nvPr/>
          </p:nvSpPr>
          <p:spPr bwMode="auto">
            <a:xfrm>
              <a:off x="3646353" y="2573655"/>
              <a:ext cx="589289" cy="315462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57" y="35"/>
                </a:cxn>
                <a:cxn ang="0">
                  <a:pos x="139" y="84"/>
                </a:cxn>
                <a:cxn ang="0">
                  <a:pos x="77" y="58"/>
                </a:cxn>
                <a:cxn ang="0">
                  <a:pos x="17" y="83"/>
                </a:cxn>
                <a:cxn ang="0">
                  <a:pos x="0" y="32"/>
                </a:cxn>
                <a:cxn ang="0">
                  <a:pos x="77" y="0"/>
                </a:cxn>
              </a:cxnLst>
              <a:rect l="0" t="0" r="r" b="b"/>
              <a:pathLst>
                <a:path w="157" h="84">
                  <a:moveTo>
                    <a:pt x="77" y="0"/>
                  </a:moveTo>
                  <a:cubicBezTo>
                    <a:pt x="114" y="0"/>
                    <a:pt x="145" y="15"/>
                    <a:pt x="157" y="35"/>
                  </a:cubicBezTo>
                  <a:cubicBezTo>
                    <a:pt x="155" y="54"/>
                    <a:pt x="149" y="71"/>
                    <a:pt x="139" y="84"/>
                  </a:cubicBezTo>
                  <a:cubicBezTo>
                    <a:pt x="127" y="68"/>
                    <a:pt x="104" y="58"/>
                    <a:pt x="77" y="58"/>
                  </a:cubicBezTo>
                  <a:cubicBezTo>
                    <a:pt x="52" y="58"/>
                    <a:pt x="29" y="68"/>
                    <a:pt x="17" y="83"/>
                  </a:cubicBezTo>
                  <a:cubicBezTo>
                    <a:pt x="7" y="69"/>
                    <a:pt x="2" y="51"/>
                    <a:pt x="0" y="32"/>
                  </a:cubicBezTo>
                  <a:cubicBezTo>
                    <a:pt x="13" y="13"/>
                    <a:pt x="42" y="0"/>
                    <a:pt x="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61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53"/>
            <p:cNvSpPr>
              <a:spLocks/>
            </p:cNvSpPr>
            <p:nvPr/>
          </p:nvSpPr>
          <p:spPr bwMode="auto">
            <a:xfrm>
              <a:off x="3546475" y="3162300"/>
              <a:ext cx="779463" cy="258763"/>
            </a:xfrm>
            <a:custGeom>
              <a:avLst/>
              <a:gdLst>
                <a:gd name="T0" fmla="*/ 1460488857 w 208"/>
                <a:gd name="T1" fmla="*/ 970409808 h 69"/>
                <a:gd name="T2" fmla="*/ 2147483647 w 208"/>
                <a:gd name="T3" fmla="*/ 0 h 69"/>
                <a:gd name="T4" fmla="*/ 1460488857 w 208"/>
                <a:gd name="T5" fmla="*/ 731324152 h 69"/>
                <a:gd name="T6" fmla="*/ 0 w 208"/>
                <a:gd name="T7" fmla="*/ 0 h 69"/>
                <a:gd name="T8" fmla="*/ 1460488857 w 208"/>
                <a:gd name="T9" fmla="*/ 970409808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69"/>
                <a:gd name="T17" fmla="*/ 208 w 20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69">
                  <a:moveTo>
                    <a:pt x="104" y="69"/>
                  </a:moveTo>
                  <a:cubicBezTo>
                    <a:pt x="151" y="69"/>
                    <a:pt x="191" y="40"/>
                    <a:pt x="208" y="0"/>
                  </a:cubicBezTo>
                  <a:cubicBezTo>
                    <a:pt x="185" y="32"/>
                    <a:pt x="147" y="52"/>
                    <a:pt x="104" y="52"/>
                  </a:cubicBezTo>
                  <a:cubicBezTo>
                    <a:pt x="62" y="52"/>
                    <a:pt x="24" y="32"/>
                    <a:pt x="0" y="0"/>
                  </a:cubicBezTo>
                  <a:cubicBezTo>
                    <a:pt x="18" y="40"/>
                    <a:pt x="58" y="69"/>
                    <a:pt x="104" y="69"/>
                  </a:cubicBez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Oval 154"/>
            <p:cNvSpPr>
              <a:spLocks noChangeArrowheads="1"/>
            </p:cNvSpPr>
            <p:nvPr/>
          </p:nvSpPr>
          <p:spPr bwMode="auto">
            <a:xfrm>
              <a:off x="3778250" y="2836863"/>
              <a:ext cx="319088" cy="3190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50" name="Freeform 155"/>
            <p:cNvSpPr>
              <a:spLocks/>
            </p:cNvSpPr>
            <p:nvPr/>
          </p:nvSpPr>
          <p:spPr bwMode="auto">
            <a:xfrm>
              <a:off x="3871913" y="2889250"/>
              <a:ext cx="131763" cy="217488"/>
            </a:xfrm>
            <a:custGeom>
              <a:avLst/>
              <a:gdLst>
                <a:gd name="T0" fmla="*/ 368488363 w 35"/>
                <a:gd name="T1" fmla="*/ 562439054 h 58"/>
                <a:gd name="T2" fmla="*/ 368488363 w 35"/>
                <a:gd name="T3" fmla="*/ 449948923 h 58"/>
                <a:gd name="T4" fmla="*/ 354314435 w 35"/>
                <a:gd name="T5" fmla="*/ 407767511 h 58"/>
                <a:gd name="T6" fmla="*/ 325970344 w 35"/>
                <a:gd name="T7" fmla="*/ 407767511 h 58"/>
                <a:gd name="T8" fmla="*/ 297626252 w 35"/>
                <a:gd name="T9" fmla="*/ 421829232 h 58"/>
                <a:gd name="T10" fmla="*/ 283452324 w 35"/>
                <a:gd name="T11" fmla="*/ 449948923 h 58"/>
                <a:gd name="T12" fmla="*/ 283452324 w 35"/>
                <a:gd name="T13" fmla="*/ 562439054 h 58"/>
                <a:gd name="T14" fmla="*/ 99209996 w 35"/>
                <a:gd name="T15" fmla="*/ 562439054 h 58"/>
                <a:gd name="T16" fmla="*/ 240934246 w 35"/>
                <a:gd name="T17" fmla="*/ 42181426 h 58"/>
                <a:gd name="T18" fmla="*/ 240934246 w 35"/>
                <a:gd name="T19" fmla="*/ 28123448 h 58"/>
                <a:gd name="T20" fmla="*/ 226764083 w 35"/>
                <a:gd name="T21" fmla="*/ 0 h 58"/>
                <a:gd name="T22" fmla="*/ 198416227 w 35"/>
                <a:gd name="T23" fmla="*/ 0 h 58"/>
                <a:gd name="T24" fmla="*/ 184246064 w 35"/>
                <a:gd name="T25" fmla="*/ 0 h 58"/>
                <a:gd name="T26" fmla="*/ 170072136 w 35"/>
                <a:gd name="T27" fmla="*/ 28123448 h 58"/>
                <a:gd name="T28" fmla="*/ 0 w 35"/>
                <a:gd name="T29" fmla="*/ 604620465 h 58"/>
                <a:gd name="T30" fmla="*/ 0 w 35"/>
                <a:gd name="T31" fmla="*/ 604620465 h 58"/>
                <a:gd name="T32" fmla="*/ 0 w 35"/>
                <a:gd name="T33" fmla="*/ 618682186 h 58"/>
                <a:gd name="T34" fmla="*/ 42518034 w 35"/>
                <a:gd name="T35" fmla="*/ 646801877 h 58"/>
                <a:gd name="T36" fmla="*/ 283452324 w 35"/>
                <a:gd name="T37" fmla="*/ 646801877 h 58"/>
                <a:gd name="T38" fmla="*/ 283452324 w 35"/>
                <a:gd name="T39" fmla="*/ 773353611 h 58"/>
                <a:gd name="T40" fmla="*/ 297626252 w 35"/>
                <a:gd name="T41" fmla="*/ 801473302 h 58"/>
                <a:gd name="T42" fmla="*/ 325970344 w 35"/>
                <a:gd name="T43" fmla="*/ 815535022 h 58"/>
                <a:gd name="T44" fmla="*/ 354314435 w 35"/>
                <a:gd name="T45" fmla="*/ 801473302 h 58"/>
                <a:gd name="T46" fmla="*/ 368488363 w 35"/>
                <a:gd name="T47" fmla="*/ 773353611 h 58"/>
                <a:gd name="T48" fmla="*/ 368488363 w 35"/>
                <a:gd name="T49" fmla="*/ 646801877 h 58"/>
                <a:gd name="T50" fmla="*/ 453524401 w 35"/>
                <a:gd name="T51" fmla="*/ 646801877 h 58"/>
                <a:gd name="T52" fmla="*/ 481868493 w 35"/>
                <a:gd name="T53" fmla="*/ 632743906 h 58"/>
                <a:gd name="T54" fmla="*/ 496042538 w 35"/>
                <a:gd name="T55" fmla="*/ 604620465 h 58"/>
                <a:gd name="T56" fmla="*/ 481868493 w 35"/>
                <a:gd name="T57" fmla="*/ 576500774 h 58"/>
                <a:gd name="T58" fmla="*/ 453524401 w 35"/>
                <a:gd name="T59" fmla="*/ 562439054 h 58"/>
                <a:gd name="T60" fmla="*/ 368488363 w 35"/>
                <a:gd name="T61" fmla="*/ 562439054 h 5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"/>
                <a:gd name="T94" fmla="*/ 0 h 58"/>
                <a:gd name="T95" fmla="*/ 35 w 35"/>
                <a:gd name="T96" fmla="*/ 58 h 5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" h="58">
                  <a:moveTo>
                    <a:pt x="26" y="40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30"/>
                    <a:pt x="25" y="29"/>
                  </a:cubicBezTo>
                  <a:cubicBezTo>
                    <a:pt x="25" y="29"/>
                    <a:pt x="24" y="29"/>
                    <a:pt x="23" y="29"/>
                  </a:cubicBezTo>
                  <a:cubicBezTo>
                    <a:pt x="22" y="29"/>
                    <a:pt x="22" y="29"/>
                    <a:pt x="21" y="30"/>
                  </a:cubicBezTo>
                  <a:cubicBezTo>
                    <a:pt x="21" y="30"/>
                    <a:pt x="20" y="31"/>
                    <a:pt x="20" y="32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5"/>
                    <a:pt x="1" y="46"/>
                    <a:pt x="3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6"/>
                    <a:pt x="21" y="57"/>
                    <a:pt x="21" y="57"/>
                  </a:cubicBezTo>
                  <a:cubicBezTo>
                    <a:pt x="22" y="58"/>
                    <a:pt x="22" y="58"/>
                    <a:pt x="23" y="58"/>
                  </a:cubicBezTo>
                  <a:cubicBezTo>
                    <a:pt x="24" y="58"/>
                    <a:pt x="25" y="58"/>
                    <a:pt x="25" y="57"/>
                  </a:cubicBezTo>
                  <a:cubicBezTo>
                    <a:pt x="26" y="57"/>
                    <a:pt x="26" y="56"/>
                    <a:pt x="26" y="55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46"/>
                    <a:pt x="34" y="46"/>
                    <a:pt x="34" y="45"/>
                  </a:cubicBezTo>
                  <a:cubicBezTo>
                    <a:pt x="35" y="45"/>
                    <a:pt x="35" y="44"/>
                    <a:pt x="35" y="43"/>
                  </a:cubicBezTo>
                  <a:cubicBezTo>
                    <a:pt x="35" y="42"/>
                    <a:pt x="35" y="42"/>
                    <a:pt x="34" y="41"/>
                  </a:cubicBezTo>
                  <a:cubicBezTo>
                    <a:pt x="34" y="41"/>
                    <a:pt x="33" y="40"/>
                    <a:pt x="32" y="40"/>
                  </a:cubicBezTo>
                  <a:cubicBezTo>
                    <a:pt x="26" y="40"/>
                    <a:pt x="26" y="40"/>
                    <a:pt x="26" y="4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Group 104"/>
          <p:cNvGrpSpPr>
            <a:grpSpLocks/>
          </p:cNvGrpSpPr>
          <p:nvPr/>
        </p:nvGrpSpPr>
        <p:grpSpPr bwMode="auto">
          <a:xfrm>
            <a:off x="609600" y="585168"/>
            <a:ext cx="911225" cy="906462"/>
            <a:chOff x="3935413" y="5072063"/>
            <a:chExt cx="919163" cy="914400"/>
          </a:xfrm>
        </p:grpSpPr>
        <p:sp>
          <p:nvSpPr>
            <p:cNvPr id="52" name="Oval 173"/>
            <p:cNvSpPr>
              <a:spLocks noChangeArrowheads="1"/>
            </p:cNvSpPr>
            <p:nvPr/>
          </p:nvSpPr>
          <p:spPr bwMode="auto">
            <a:xfrm>
              <a:off x="3935413" y="5072063"/>
              <a:ext cx="919163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74"/>
            <p:cNvSpPr>
              <a:spLocks/>
            </p:cNvSpPr>
            <p:nvPr/>
          </p:nvSpPr>
          <p:spPr bwMode="auto">
            <a:xfrm>
              <a:off x="4105154" y="5108895"/>
              <a:ext cx="587688" cy="310672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157" y="34"/>
                </a:cxn>
                <a:cxn ang="0">
                  <a:pos x="139" y="83"/>
                </a:cxn>
                <a:cxn ang="0">
                  <a:pos x="78" y="57"/>
                </a:cxn>
                <a:cxn ang="0">
                  <a:pos x="17" y="82"/>
                </a:cxn>
                <a:cxn ang="0">
                  <a:pos x="0" y="31"/>
                </a:cxn>
                <a:cxn ang="0">
                  <a:pos x="78" y="0"/>
                </a:cxn>
              </a:cxnLst>
              <a:rect l="0" t="0" r="r" b="b"/>
              <a:pathLst>
                <a:path w="157" h="83">
                  <a:moveTo>
                    <a:pt x="78" y="0"/>
                  </a:moveTo>
                  <a:cubicBezTo>
                    <a:pt x="114" y="0"/>
                    <a:pt x="146" y="14"/>
                    <a:pt x="157" y="34"/>
                  </a:cubicBezTo>
                  <a:cubicBezTo>
                    <a:pt x="155" y="53"/>
                    <a:pt x="149" y="71"/>
                    <a:pt x="139" y="83"/>
                  </a:cubicBezTo>
                  <a:cubicBezTo>
                    <a:pt x="127" y="68"/>
                    <a:pt x="104" y="57"/>
                    <a:pt x="78" y="57"/>
                  </a:cubicBezTo>
                  <a:cubicBezTo>
                    <a:pt x="52" y="57"/>
                    <a:pt x="29" y="67"/>
                    <a:pt x="17" y="82"/>
                  </a:cubicBezTo>
                  <a:cubicBezTo>
                    <a:pt x="7" y="69"/>
                    <a:pt x="2" y="50"/>
                    <a:pt x="0" y="31"/>
                  </a:cubicBezTo>
                  <a:cubicBezTo>
                    <a:pt x="13" y="13"/>
                    <a:pt x="43" y="0"/>
                    <a:pt x="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61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Freeform 175"/>
            <p:cNvSpPr>
              <a:spLocks/>
            </p:cNvSpPr>
            <p:nvPr/>
          </p:nvSpPr>
          <p:spPr bwMode="auto">
            <a:xfrm>
              <a:off x="4006850" y="5694363"/>
              <a:ext cx="779463" cy="258763"/>
            </a:xfrm>
            <a:custGeom>
              <a:avLst/>
              <a:gdLst>
                <a:gd name="T0" fmla="*/ 1460488857 w 208"/>
                <a:gd name="T1" fmla="*/ 970409808 h 69"/>
                <a:gd name="T2" fmla="*/ 2147483647 w 208"/>
                <a:gd name="T3" fmla="*/ 0 h 69"/>
                <a:gd name="T4" fmla="*/ 1460488857 w 208"/>
                <a:gd name="T5" fmla="*/ 745387352 h 69"/>
                <a:gd name="T6" fmla="*/ 0 w 208"/>
                <a:gd name="T7" fmla="*/ 0 h 69"/>
                <a:gd name="T8" fmla="*/ 1460488857 w 208"/>
                <a:gd name="T9" fmla="*/ 970409808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69"/>
                <a:gd name="T17" fmla="*/ 208 w 20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69">
                  <a:moveTo>
                    <a:pt x="104" y="69"/>
                  </a:moveTo>
                  <a:cubicBezTo>
                    <a:pt x="150" y="69"/>
                    <a:pt x="190" y="41"/>
                    <a:pt x="208" y="0"/>
                  </a:cubicBezTo>
                  <a:cubicBezTo>
                    <a:pt x="184" y="32"/>
                    <a:pt x="146" y="53"/>
                    <a:pt x="104" y="53"/>
                  </a:cubicBezTo>
                  <a:cubicBezTo>
                    <a:pt x="61" y="53"/>
                    <a:pt x="23" y="32"/>
                    <a:pt x="0" y="0"/>
                  </a:cubicBezTo>
                  <a:cubicBezTo>
                    <a:pt x="17" y="41"/>
                    <a:pt x="57" y="69"/>
                    <a:pt x="104" y="69"/>
                  </a:cubicBez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Oval 176"/>
            <p:cNvSpPr>
              <a:spLocks noChangeArrowheads="1"/>
            </p:cNvSpPr>
            <p:nvPr/>
          </p:nvSpPr>
          <p:spPr bwMode="auto">
            <a:xfrm>
              <a:off x="4235450" y="5367338"/>
              <a:ext cx="319088" cy="3222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/>
            </a:p>
          </p:txBody>
        </p:sp>
        <p:sp>
          <p:nvSpPr>
            <p:cNvPr id="56" name="Freeform 177"/>
            <p:cNvSpPr>
              <a:spLocks/>
            </p:cNvSpPr>
            <p:nvPr/>
          </p:nvSpPr>
          <p:spPr bwMode="auto">
            <a:xfrm>
              <a:off x="4344988" y="5424488"/>
              <a:ext cx="66675" cy="217488"/>
            </a:xfrm>
            <a:custGeom>
              <a:avLst/>
              <a:gdLst>
                <a:gd name="T0" fmla="*/ 246975324 w 18"/>
                <a:gd name="T1" fmla="*/ 773353611 h 58"/>
                <a:gd name="T2" fmla="*/ 246975324 w 18"/>
                <a:gd name="T3" fmla="*/ 42181426 h 58"/>
                <a:gd name="T4" fmla="*/ 233255038 w 18"/>
                <a:gd name="T5" fmla="*/ 14061724 h 58"/>
                <a:gd name="T6" fmla="*/ 205814583 w 18"/>
                <a:gd name="T7" fmla="*/ 0 h 58"/>
                <a:gd name="T8" fmla="*/ 178370424 w 18"/>
                <a:gd name="T9" fmla="*/ 14061724 h 58"/>
                <a:gd name="T10" fmla="*/ 13720231 w 18"/>
                <a:gd name="T11" fmla="*/ 182791175 h 58"/>
                <a:gd name="T12" fmla="*/ 0 w 18"/>
                <a:gd name="T13" fmla="*/ 210914616 h 58"/>
                <a:gd name="T14" fmla="*/ 13720231 w 18"/>
                <a:gd name="T15" fmla="*/ 239034307 h 58"/>
                <a:gd name="T16" fmla="*/ 41164401 w 18"/>
                <a:gd name="T17" fmla="*/ 253096086 h 58"/>
                <a:gd name="T18" fmla="*/ 68604871 w 18"/>
                <a:gd name="T19" fmla="*/ 239034307 h 58"/>
                <a:gd name="T20" fmla="*/ 164650196 w 18"/>
                <a:gd name="T21" fmla="*/ 140609763 h 58"/>
                <a:gd name="T22" fmla="*/ 164650196 w 18"/>
                <a:gd name="T23" fmla="*/ 773353611 h 58"/>
                <a:gd name="T24" fmla="*/ 178370424 w 18"/>
                <a:gd name="T25" fmla="*/ 815535022 h 58"/>
                <a:gd name="T26" fmla="*/ 205814583 w 18"/>
                <a:gd name="T27" fmla="*/ 815535022 h 58"/>
                <a:gd name="T28" fmla="*/ 233255038 w 18"/>
                <a:gd name="T29" fmla="*/ 815535022 h 58"/>
                <a:gd name="T30" fmla="*/ 246975324 w 18"/>
                <a:gd name="T31" fmla="*/ 773353611 h 5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58"/>
                <a:gd name="T50" fmla="*/ 18 w 18"/>
                <a:gd name="T51" fmla="*/ 58 h 5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58">
                  <a:moveTo>
                    <a:pt x="18" y="55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4" y="0"/>
                    <a:pt x="14" y="0"/>
                    <a:pt x="13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7"/>
                    <a:pt x="5" y="1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7"/>
                    <a:pt x="13" y="58"/>
                  </a:cubicBezTo>
                  <a:cubicBezTo>
                    <a:pt x="13" y="58"/>
                    <a:pt x="14" y="58"/>
                    <a:pt x="15" y="58"/>
                  </a:cubicBezTo>
                  <a:cubicBezTo>
                    <a:pt x="16" y="58"/>
                    <a:pt x="16" y="58"/>
                    <a:pt x="17" y="58"/>
                  </a:cubicBezTo>
                  <a:cubicBezTo>
                    <a:pt x="17" y="57"/>
                    <a:pt x="18" y="56"/>
                    <a:pt x="18" y="5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2286000" y="699542"/>
            <a:ext cx="6254750" cy="7842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要重点关注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知名人士、知名企业和草根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，其拥有较庞大的粉丝群体，非常容易形成波纹式、蒲公英式、烟花式、蜂巢式等传播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模式，存在监管隐患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5" name="矩形 64"/>
          <p:cNvSpPr/>
          <p:nvPr/>
        </p:nvSpPr>
        <p:spPr>
          <a:xfrm>
            <a:off x="2268538" y="1529160"/>
            <a:ext cx="625475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zh-CN" altLang="zh-CN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对于普通用户节点而言，如果没有高影响力用户节点参与信息转发，很难形成大规模的传播范围</a:t>
            </a:r>
            <a:r>
              <a:rPr lang="zh-CN" altLang="en-US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，要加强传播参与者的实时监测预测</a:t>
            </a:r>
            <a:r>
              <a:rPr lang="zh-CN" altLang="zh-CN" b="1" kern="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6" name="矩形 65"/>
          <p:cNvSpPr/>
          <p:nvPr/>
        </p:nvSpPr>
        <p:spPr>
          <a:xfrm>
            <a:off x="2286000" y="2346697"/>
            <a:ext cx="6237288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zh-CN" altLang="zh-CN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很多企业</a:t>
            </a:r>
            <a:r>
              <a:rPr lang="zh-CN" altLang="en-US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zh-CN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参考菌落</a:t>
            </a:r>
            <a:r>
              <a:rPr lang="zh-CN" altLang="en-US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zh-CN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进行品牌与广告营销，</a:t>
            </a:r>
            <a:r>
              <a:rPr lang="zh-CN" altLang="en-US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指使</a:t>
            </a:r>
            <a:r>
              <a:rPr lang="zh-CN" altLang="zh-CN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旗下多个子账号参与信息传播和交互，</a:t>
            </a:r>
            <a:r>
              <a:rPr lang="zh-CN" altLang="en-US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要重点防范该类模式引发的价格纠纷事件</a:t>
            </a:r>
            <a:r>
              <a:rPr lang="zh-CN" altLang="zh-CN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7" name="矩形 66"/>
          <p:cNvSpPr/>
          <p:nvPr/>
        </p:nvSpPr>
        <p:spPr>
          <a:xfrm>
            <a:off x="2359025" y="3284279"/>
            <a:ext cx="6181725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zh-CN" altLang="zh-CN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烟花和蜂巢</a:t>
            </a:r>
            <a:r>
              <a:rPr lang="zh-CN" altLang="en-US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zh-CN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中用户的共鸣度最高、参与度最强，该类信息具有极强的影响力和穿透力，</a:t>
            </a:r>
            <a:r>
              <a:rPr lang="zh-CN" altLang="en-US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其传播</a:t>
            </a:r>
            <a:r>
              <a:rPr lang="zh-CN" altLang="zh-CN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范围与可控程度呈反比</a:t>
            </a:r>
            <a:r>
              <a:rPr lang="zh-CN" altLang="en-US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，要加大对该模式的防控力度</a:t>
            </a:r>
            <a:r>
              <a:rPr lang="zh-CN" altLang="zh-CN" b="1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8" name="矩形 67"/>
          <p:cNvSpPr/>
          <p:nvPr/>
        </p:nvSpPr>
        <p:spPr>
          <a:xfrm>
            <a:off x="2286000" y="4391943"/>
            <a:ext cx="6237288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双子星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中，通常会有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粉丝的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en-US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，存在引发对抗和纠纷事件风险</a:t>
            </a:r>
            <a:r>
              <a:rPr lang="zh-CN" altLang="zh-CN" b="1" kern="1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36011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90346" y="1808993"/>
            <a:ext cx="5915025" cy="745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华文细黑"/>
              </a:rPr>
              <a:t>请各位领导批评指正！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90346" y="2759455"/>
            <a:ext cx="5915025" cy="67639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国家信息中心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国家发改委互联网大数据分析中心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0" y="2677500"/>
            <a:ext cx="9144000" cy="34289"/>
          </a:xfrm>
          <a:prstGeom prst="rect">
            <a:avLst/>
          </a:prstGeom>
          <a:solidFill>
            <a:srgbClr val="225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24" tIns="25718" rIns="51324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/>
            <a:endParaRPr lang="zh-CN" altLang="en-US" sz="100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503109" y="2011281"/>
            <a:ext cx="219178" cy="2300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24" tIns="25718" rIns="51324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/>
            <a:endParaRPr lang="zh-CN" altLang="en-US" sz="100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745468" y="2011280"/>
            <a:ext cx="214544" cy="230043"/>
          </a:xfrm>
          <a:prstGeom prst="rect">
            <a:avLst/>
          </a:prstGeom>
          <a:solidFill>
            <a:srgbClr val="23A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24" tIns="25718" rIns="51324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/>
            <a:endParaRPr lang="zh-CN" altLang="en-US" sz="100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503115" y="2258881"/>
            <a:ext cx="219179" cy="220008"/>
          </a:xfrm>
          <a:prstGeom prst="rect">
            <a:avLst/>
          </a:prstGeom>
          <a:solidFill>
            <a:srgbClr val="23B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24" tIns="25718" rIns="51324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/>
            <a:endParaRPr lang="zh-CN" altLang="en-US" sz="100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 flipH="1">
            <a:off x="745466" y="2258992"/>
            <a:ext cx="215496" cy="220007"/>
          </a:xfrm>
          <a:prstGeom prst="rect">
            <a:avLst/>
          </a:prstGeom>
          <a:solidFill>
            <a:srgbClr val="9CC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24" tIns="25718" rIns="51324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/>
            <a:endParaRPr lang="zh-CN" altLang="en-US" sz="100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9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103"/>
            <a:ext cx="9144000" cy="4604935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06933" y="916074"/>
            <a:ext cx="4897115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2015-10-5 09:45 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青岛交通广播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FM897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发布原微博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6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541"/>
            <a:ext cx="9144000" cy="4592959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06933" y="916074"/>
            <a:ext cx="6193259" cy="3385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分钟后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>
                <a:solidFill>
                  <a:srgbClr val="ECE0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b="1" dirty="0">
                <a:solidFill>
                  <a:srgbClr val="ECE0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西镇王胖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转发“</a:t>
            </a:r>
            <a:r>
              <a:rPr lang="zh-TW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不錯了，蛤蜊沒給你輪個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”，引发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小范围关注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04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31"/>
            <a:ext cx="9144000" cy="4583969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06933" y="916074"/>
            <a:ext cx="6841331" cy="3385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小时后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，拥有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万粉丝的大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战争史研究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WHS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转发该条微博，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极具引爆风险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571"/>
            <a:ext cx="9144000" cy="4589929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34925" y="608370"/>
            <a:ext cx="4969123" cy="52322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小时后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，伴随 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财经网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光远看经济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等大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持续转发，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该条微博已经引发了多处爆发点及轻量级二次爆发点！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8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34924" y="31725"/>
            <a:ext cx="4465067" cy="30777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【青岛又见宰客大排档 蒜蓉大虾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元一只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怒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571"/>
            <a:ext cx="9144000" cy="4589929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34924" y="613856"/>
            <a:ext cx="6049244" cy="3385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小时后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，爆发形态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已初具规模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，呈现烟花式爆炸态势，渗透人群极广！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1270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11121400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11121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11121400"/>
  <p:tag name="MH_LIBRARY" val="GRAPHIC"/>
</p:tagLst>
</file>

<file path=ppt/theme/theme1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3098</Words>
  <Application>Microsoft Office PowerPoint</Application>
  <PresentationFormat>全屏显示(16:9)</PresentationFormat>
  <Paragraphs>955</Paragraphs>
  <Slides>49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49</vt:i4>
      </vt:variant>
    </vt:vector>
  </HeadingPairs>
  <TitlesOfParts>
    <vt:vector size="69" baseType="lpstr">
      <vt:lpstr>Heiti SC Light</vt:lpstr>
      <vt:lpstr>Hiragino Sans GB W3</vt:lpstr>
      <vt:lpstr>Lantinghei SC Demibold</vt:lpstr>
      <vt:lpstr>黑体</vt:lpstr>
      <vt:lpstr>华文细黑</vt:lpstr>
      <vt:lpstr>楷体</vt:lpstr>
      <vt:lpstr>宋体</vt:lpstr>
      <vt:lpstr>微软雅黑</vt:lpstr>
      <vt:lpstr>微软雅黑</vt:lpstr>
      <vt:lpstr>Arial</vt:lpstr>
      <vt:lpstr>Calibri</vt:lpstr>
      <vt:lpstr>Times New Roman</vt:lpstr>
      <vt:lpstr>7_Office 主题</vt:lpstr>
      <vt:lpstr>1_Office 主题</vt:lpstr>
      <vt:lpstr>2_Office 主题</vt:lpstr>
      <vt:lpstr>8_Office 主题</vt:lpstr>
      <vt:lpstr>Office 主题</vt:lpstr>
      <vt:lpstr>11_Office 主题</vt:lpstr>
      <vt:lpstr>9_Office 主题</vt:lpstr>
      <vt:lpstr>4_Office 主题</vt:lpstr>
      <vt:lpstr>青岛天价大虾事件互联网传播分析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请各位领导批评指正！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</dc:creator>
  <cp:lastModifiedBy>Chengqi Yi</cp:lastModifiedBy>
  <cp:revision>282</cp:revision>
  <dcterms:created xsi:type="dcterms:W3CDTF">2016-01-11T09:28:11Z</dcterms:created>
  <dcterms:modified xsi:type="dcterms:W3CDTF">2017-05-27T05:34:59Z</dcterms:modified>
</cp:coreProperties>
</file>